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5"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81" r:id="rId12"/>
    <p:sldId id="282" r:id="rId13"/>
    <p:sldId id="266" r:id="rId14"/>
    <p:sldId id="270" r:id="rId15"/>
    <p:sldId id="271" r:id="rId16"/>
    <p:sldId id="283" r:id="rId17"/>
    <p:sldId id="273" r:id="rId18"/>
    <p:sldId id="275" r:id="rId19"/>
    <p:sldId id="28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79" d="100"/>
          <a:sy n="79" d="100"/>
        </p:scale>
        <p:origin x="-114" y="-6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6BF2FC-8858-4BBE-90BD-D6E2129B7365}" type="datetimeFigureOut">
              <a:rPr lang="el-GR" smtClean="0"/>
              <a:pPr/>
              <a:t>9/5/2020</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A2DDEC-706A-4E49-B986-50CE5487F3EE}" type="slidenum">
              <a:rPr lang="el-GR" smtClean="0"/>
              <a:pPr/>
              <a:t>‹#›</a:t>
            </a:fld>
            <a:endParaRPr lang="el-GR"/>
          </a:p>
        </p:txBody>
      </p:sp>
    </p:spTree>
    <p:extLst>
      <p:ext uri="{BB962C8B-B14F-4D97-AF65-F5344CB8AC3E}">
        <p14:creationId xmlns:p14="http://schemas.microsoft.com/office/powerpoint/2010/main" xmlns="" val="1959264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E88EC9-CE4E-4157-AF76-809CD43A73CF}"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019231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86B7DC3-BFBE-4710-96E3-962774CC7D6A}" type="datetime1">
              <a:rPr lang="en-US" smtClean="0"/>
              <a:pPr/>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23625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04C610-00A2-41BB-AEB1-FC7B719ED118}"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027636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43105-BE34-47E3-B54C-623D501B6D59}"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2353517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75C3AD-00D3-43DB-B1D4-8F0544FF884C}"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57399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63C4B7-05A7-4C75-927B-CD2A78AD2193}"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560910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9D7923-E2CA-459C-91FA-5C189B41D7FE}"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853267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746E64-41B6-4F7E-82E4-E7BAAD2E6A44}"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66858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AF7AD-7D17-4694-8001-7BCE7892E33C}"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0459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D4126-365D-4465-B022-144C1466F68C}"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4706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701848-0BF7-40E1-8007-308A73AF15E5}" type="datetime1">
              <a:rPr lang="en-US" smtClean="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8256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57054E-CCBC-473E-8951-F630EFC554C1}" type="datetime1">
              <a:rPr lang="en-US" smtClean="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3640169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EF18BC-190E-4725-B267-15567C408B00}" type="datetime1">
              <a:rPr lang="en-US" smtClean="0"/>
              <a:pPr/>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1527445"/>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6EA9BE-C8AA-416C-8FA1-5F140A9E55CA}" type="datetime1">
              <a:rPr lang="en-US" smtClean="0"/>
              <a:pPr/>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802419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D0EDB-4F0B-407A-9CB7-3145ECC33F43}" type="datetime1">
              <a:rPr lang="en-US" smtClean="0"/>
              <a:pPr/>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88870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00A47F-17B3-47F0-A758-1E1846F89FE8}" type="datetime1">
              <a:rPr lang="en-US" smtClean="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7646879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956F45-0D6A-49F1-81F5-0E917674172B}" type="datetime1">
              <a:rPr lang="en-US" smtClean="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3550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0372E49-61C8-427F-81A0-5A9D1A84AF78}" type="datetime1">
              <a:rPr lang="en-US" smtClean="0"/>
              <a:pPr/>
              <a:t>5/9/2020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40129498"/>
      </p:ext>
    </p:extLst>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Room_temperature" TargetMode="External"/><Relationship Id="rId2" Type="http://schemas.openxmlformats.org/officeDocument/2006/relationships/hyperlink" Target="https://osarena.net/psyxi-stoys-desktop-ypologistes-meros-1o/" TargetMode="External"/><Relationship Id="rId1" Type="http://schemas.openxmlformats.org/officeDocument/2006/relationships/slideLayout" Target="../slideLayouts/slideLayout2.xml"/><Relationship Id="rId4" Type="http://schemas.openxmlformats.org/officeDocument/2006/relationships/hyperlink" Target="https://en.wikipedia.org/wiki/Relative_humidity"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590CCF-8AF7-4DD4-B007-56BF55FC6360}"/>
              </a:ext>
            </a:extLst>
          </p:cNvPr>
          <p:cNvSpPr>
            <a:spLocks noGrp="1"/>
          </p:cNvSpPr>
          <p:nvPr>
            <p:ph type="ctrTitle"/>
          </p:nvPr>
        </p:nvSpPr>
        <p:spPr>
          <a:xfrm>
            <a:off x="734546" y="1057013"/>
            <a:ext cx="8001000" cy="1510018"/>
          </a:xfrm>
        </p:spPr>
        <p:txBody>
          <a:bodyPr>
            <a:noAutofit/>
            <a:scene3d>
              <a:camera prst="orthographicFront"/>
              <a:lightRig rig="threePt" dir="t"/>
            </a:scene3d>
            <a:sp3d extrusionH="57150">
              <a:bevelT w="50800" h="38100" prst="riblet"/>
              <a:bevelB w="38100" h="38100" prst="relaxedInset"/>
            </a:sp3d>
          </a:bodyPr>
          <a:lstStyle/>
          <a:p>
            <a:pPr algn="ctr"/>
            <a:r>
              <a:rPr lang="el-GR" b="1" cap="none" dirty="0">
                <a:ln w="0"/>
                <a:effectLst>
                  <a:outerShdw blurRad="38100" dist="19050" dir="2700000" algn="tl" rotWithShape="0">
                    <a:schemeClr val="dk1">
                      <a:alpha val="40000"/>
                    </a:schemeClr>
                  </a:outerShdw>
                </a:effectLst>
              </a:rPr>
              <a:t>Μεταβολή θερμοκρασιών Η/Υ βάσει φορτίου</a:t>
            </a:r>
          </a:p>
        </p:txBody>
      </p:sp>
      <p:sp>
        <p:nvSpPr>
          <p:cNvPr id="3" name="Subtitle 2">
            <a:extLst>
              <a:ext uri="{FF2B5EF4-FFF2-40B4-BE49-F238E27FC236}">
                <a16:creationId xmlns:a16="http://schemas.microsoft.com/office/drawing/2014/main" xmlns="" id="{F82DE856-B8AE-43E9-8B38-26C0A3D26567}"/>
              </a:ext>
            </a:extLst>
          </p:cNvPr>
          <p:cNvSpPr>
            <a:spLocks noGrp="1"/>
          </p:cNvSpPr>
          <p:nvPr>
            <p:ph type="subTitle" idx="1"/>
          </p:nvPr>
        </p:nvSpPr>
        <p:spPr>
          <a:xfrm>
            <a:off x="1" y="4665056"/>
            <a:ext cx="12192000" cy="2113249"/>
          </a:xfrm>
        </p:spPr>
        <p:txBody>
          <a:bodyPr>
            <a:noAutofit/>
          </a:bodyPr>
          <a:lstStyle/>
          <a:p>
            <a:pPr algn="r"/>
            <a:r>
              <a:rPr lang="el-GR" sz="2200" dirty="0">
                <a:solidFill>
                  <a:schemeClr val="tx1">
                    <a:lumMod val="95000"/>
                  </a:schemeClr>
                </a:solidFill>
                <a:effectLst>
                  <a:outerShdw blurRad="38100" dist="38100" dir="2700000" algn="tl">
                    <a:srgbClr val="000000">
                      <a:alpha val="43137"/>
                    </a:srgbClr>
                  </a:outerShdw>
                </a:effectLst>
              </a:rPr>
              <a:t>3</a:t>
            </a:r>
            <a:r>
              <a:rPr lang="el-GR" sz="2200" baseline="30000" dirty="0">
                <a:solidFill>
                  <a:schemeClr val="tx1">
                    <a:lumMod val="95000"/>
                  </a:schemeClr>
                </a:solidFill>
                <a:effectLst>
                  <a:outerShdw blurRad="38100" dist="38100" dir="2700000" algn="tl">
                    <a:srgbClr val="000000">
                      <a:alpha val="43137"/>
                    </a:srgbClr>
                  </a:outerShdw>
                </a:effectLst>
              </a:rPr>
              <a:t>ο</a:t>
            </a:r>
            <a:r>
              <a:rPr lang="el-GR" sz="2200" dirty="0">
                <a:solidFill>
                  <a:schemeClr val="tx1">
                    <a:lumMod val="95000"/>
                  </a:schemeClr>
                </a:solidFill>
                <a:effectLst>
                  <a:outerShdw blurRad="38100" dist="38100" dir="2700000" algn="tl">
                    <a:srgbClr val="000000">
                      <a:alpha val="43137"/>
                    </a:srgbClr>
                  </a:outerShdw>
                </a:effectLst>
              </a:rPr>
              <a:t> Γυμνάσιο Σύρου – Τμήμα Γ1</a:t>
            </a:r>
            <a:br>
              <a:rPr lang="el-GR" sz="2200" dirty="0">
                <a:solidFill>
                  <a:schemeClr val="tx1">
                    <a:lumMod val="95000"/>
                  </a:schemeClr>
                </a:solidFill>
                <a:effectLst>
                  <a:outerShdw blurRad="38100" dist="38100" dir="2700000" algn="tl">
                    <a:srgbClr val="000000">
                      <a:alpha val="43137"/>
                    </a:srgbClr>
                  </a:outerShdw>
                </a:effectLst>
              </a:rPr>
            </a:br>
            <a:endParaRPr lang="el-GR" sz="2200" dirty="0">
              <a:solidFill>
                <a:schemeClr val="tx1">
                  <a:lumMod val="95000"/>
                </a:schemeClr>
              </a:solidFill>
              <a:effectLst>
                <a:outerShdw blurRad="38100" dist="38100" dir="2700000" algn="tl">
                  <a:srgbClr val="000000">
                    <a:alpha val="43137"/>
                  </a:srgbClr>
                </a:outerShdw>
              </a:effectLst>
            </a:endParaRPr>
          </a:p>
          <a:p>
            <a:pPr algn="r"/>
            <a:r>
              <a:rPr lang="el-GR" sz="2200" dirty="0">
                <a:solidFill>
                  <a:schemeClr val="tx1">
                    <a:lumMod val="95000"/>
                  </a:schemeClr>
                </a:solidFill>
                <a:effectLst>
                  <a:outerShdw blurRad="38100" dist="38100" dir="2700000" algn="tl">
                    <a:srgbClr val="000000">
                      <a:alpha val="43137"/>
                    </a:srgbClr>
                  </a:outerShdw>
                </a:effectLst>
              </a:rPr>
              <a:t>Σωτήρης Γιαννίρης</a:t>
            </a:r>
          </a:p>
          <a:p>
            <a:pPr algn="ctr"/>
            <a:endParaRPr lang="el-GR" sz="2200" dirty="0"/>
          </a:p>
        </p:txBody>
      </p:sp>
      <p:sp>
        <p:nvSpPr>
          <p:cNvPr id="9" name="TextBox 8">
            <a:extLst>
              <a:ext uri="{FF2B5EF4-FFF2-40B4-BE49-F238E27FC236}">
                <a16:creationId xmlns:a16="http://schemas.microsoft.com/office/drawing/2014/main" xmlns="" id="{DFA65BC6-5287-47EB-B7BC-684259357841}"/>
              </a:ext>
            </a:extLst>
          </p:cNvPr>
          <p:cNvSpPr txBox="1"/>
          <p:nvPr/>
        </p:nvSpPr>
        <p:spPr>
          <a:xfrm>
            <a:off x="0" y="6031306"/>
            <a:ext cx="12191999" cy="1061829"/>
          </a:xfrm>
          <a:prstGeom prst="rect">
            <a:avLst/>
          </a:prstGeom>
          <a:noFill/>
        </p:spPr>
        <p:txBody>
          <a:bodyPr wrap="square" rtlCol="0">
            <a:spAutoFit/>
          </a:bodyPr>
          <a:lstStyle/>
          <a:p>
            <a:pPr algn="ctr"/>
            <a:endParaRPr lang="el-GR" sz="2100" dirty="0"/>
          </a:p>
          <a:p>
            <a:pPr algn="ctr"/>
            <a:r>
              <a:rPr lang="el-GR" sz="2100" dirty="0">
                <a:solidFill>
                  <a:schemeClr val="tx1">
                    <a:lumMod val="95000"/>
                  </a:schemeClr>
                </a:solidFill>
                <a:effectLst>
                  <a:outerShdw blurRad="38100" dist="38100" dir="2700000" algn="tl">
                    <a:srgbClr val="000000">
                      <a:alpha val="43137"/>
                    </a:srgbClr>
                  </a:outerShdw>
                </a:effectLst>
              </a:rPr>
              <a:t>Υπεύθυνος Καθηγητής: Νικόλαος Σεμιτέκολος</a:t>
            </a:r>
          </a:p>
          <a:p>
            <a:pPr algn="ctr"/>
            <a:endParaRPr lang="el-GR" sz="2100" dirty="0"/>
          </a:p>
        </p:txBody>
      </p:sp>
    </p:spTree>
    <p:extLst>
      <p:ext uri="{BB962C8B-B14F-4D97-AF65-F5344CB8AC3E}">
        <p14:creationId xmlns:p14="http://schemas.microsoft.com/office/powerpoint/2010/main" xmlns="" val="24020126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1264390" y="0"/>
            <a:ext cx="9663223"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Θεωρητικό μέρος - Ιστορική αναδρομή/Γενικά στοιχεία</a:t>
            </a:r>
          </a:p>
        </p:txBody>
      </p:sp>
      <p:sp>
        <p:nvSpPr>
          <p:cNvPr id="10" name="Rectangle 7">
            <a:extLst>
              <a:ext uri="{FF2B5EF4-FFF2-40B4-BE49-F238E27FC236}">
                <a16:creationId xmlns:a16="http://schemas.microsoft.com/office/drawing/2014/main" xmlns="" id="{8E73004E-207D-4E29-BE67-35CAFCD291AD}"/>
              </a:ext>
            </a:extLst>
          </p:cNvPr>
          <p:cNvSpPr>
            <a:spLocks noChangeArrowheads="1"/>
          </p:cNvSpPr>
          <p:nvPr/>
        </p:nvSpPr>
        <p:spPr bwMode="auto">
          <a:xfrm>
            <a:off x="379268" y="730900"/>
            <a:ext cx="11433463" cy="42473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defTabSz="914400" eaLnBrk="0" fontAlgn="base" hangingPunct="0">
              <a:spcBef>
                <a:spcPct val="0"/>
              </a:spcBef>
              <a:spcAft>
                <a:spcPct val="0"/>
              </a:spcAft>
              <a:buFont typeface="Arial" panose="020B0604020202020204" pitchFamily="34" charset="0"/>
              <a:buChar char="•"/>
            </a:pPr>
            <a:r>
              <a:rPr lang="el-GR" dirty="0">
                <a:effectLst>
                  <a:outerShdw blurRad="38100" dist="38100" dir="2700000" algn="tl">
                    <a:srgbClr val="000000">
                      <a:alpha val="43137"/>
                    </a:srgbClr>
                  </a:outerShdw>
                </a:effectLst>
              </a:rPr>
              <a:t>Οι πρώτοι ηλεκτρονικοί υπολογιστές λυχνίας κενού μπορούσαν να βασιστούν στην φυσική ροή του αέρα για να ψυχθούν, ενώ λίγοι χρειάζονταν ειδικά μέσα για να δημιουργήσουν τεχνητή ροή του αέρα.</a:t>
            </a:r>
            <a:endParaRPr lang="el-GR" altLang="el-GR" dirty="0">
              <a:effectLst>
                <a:outerShdw blurRad="38100" dist="38100" dir="2700000" algn="tl">
                  <a:srgbClr val="000000">
                    <a:alpha val="43137"/>
                  </a:srgbClr>
                </a:outerShdw>
              </a:effectLst>
            </a:endParaRPr>
          </a:p>
          <a:p>
            <a:pPr marL="285750" lvl="0" indent="-285750" defTabSz="914400" eaLnBrk="0" fontAlgn="base" hangingPunct="0">
              <a:spcBef>
                <a:spcPct val="0"/>
              </a:spcBef>
              <a:spcAft>
                <a:spcPct val="0"/>
              </a:spcAft>
              <a:buFont typeface="Arial" panose="020B0604020202020204" pitchFamily="34" charset="0"/>
              <a:buChar char="•"/>
            </a:pPr>
            <a:endParaRPr lang="el-GR" altLang="el-GR" dirty="0">
              <a:effectLst>
                <a:outerShdw blurRad="38100" dist="38100" dir="2700000" algn="tl">
                  <a:srgbClr val="000000">
                    <a:alpha val="43137"/>
                  </a:srgbClr>
                </a:outerShdw>
              </a:effectLst>
            </a:endParaRPr>
          </a:p>
          <a:p>
            <a:pPr marL="285750" lvl="0" indent="-285750" defTabSz="914400" eaLnBrk="0" fontAlgn="base" hangingPunct="0">
              <a:spcBef>
                <a:spcPct val="0"/>
              </a:spcBef>
              <a:spcAft>
                <a:spcPct val="0"/>
              </a:spcAft>
              <a:buFont typeface="Arial" panose="020B0604020202020204" pitchFamily="34" charset="0"/>
              <a:buChar char="•"/>
            </a:pPr>
            <a:r>
              <a:rPr lang="el-GR" altLang="el-GR" dirty="0">
                <a:effectLst>
                  <a:outerShdw blurRad="38100" dist="38100" dir="2700000" algn="tl">
                    <a:srgbClr val="000000">
                      <a:alpha val="43137"/>
                    </a:srgbClr>
                  </a:outerShdw>
                </a:effectLst>
              </a:rPr>
              <a:t>Οι πρώτοι επιτραπέζιοι υπολογιστές είχαν επεξεργαστές Intel 8086 ή Intel 8088 στη μορφή κλασικών ολοκληρωμένων κυκλωμάτων παραλληλόγραμμου σχήματος. Αυτοί βρίσκονταν πάνω σε μια βάση τοποθέτησης IC και δεν απαιτούσαν ψύξη. Στην πραγματικότητα θερμαίνονταν ελάχιστα ή καθόλου. Ανάλογα, δε χρειαζόταν καθόλου ψύξη η κάρτα ελεγκτή δίσκων, η κάρτα γραφικών VGA και η κάρτα ήχου. Ήταν πρώιμες υλοποιήσεις χαμηλής ισχύος.</a:t>
            </a:r>
          </a:p>
          <a:p>
            <a:pPr marL="285750" lvl="0" indent="-285750" defTabSz="914400" eaLnBrk="0" fontAlgn="base" hangingPunct="0">
              <a:spcBef>
                <a:spcPct val="0"/>
              </a:spcBef>
              <a:spcAft>
                <a:spcPct val="0"/>
              </a:spcAft>
              <a:buFont typeface="Arial" panose="020B0604020202020204" pitchFamily="34" charset="0"/>
              <a:buChar char="•"/>
            </a:pPr>
            <a:endParaRPr lang="el-GR" altLang="el-GR" dirty="0">
              <a:effectLst>
                <a:outerShdw blurRad="38100" dist="38100" dir="2700000" algn="tl">
                  <a:srgbClr val="000000">
                    <a:alpha val="43137"/>
                  </a:srgbClr>
                </a:outerShdw>
              </a:effectLst>
            </a:endParaRPr>
          </a:p>
          <a:p>
            <a:pPr marL="285750" indent="-285750" defTabSz="914400" eaLnBrk="0" fontAlgn="base" hangingPunct="0">
              <a:spcBef>
                <a:spcPct val="0"/>
              </a:spcBef>
              <a:spcAft>
                <a:spcPct val="0"/>
              </a:spcAft>
              <a:buFont typeface="Arial" panose="020B0604020202020204" pitchFamily="34" charset="0"/>
              <a:buChar char="•"/>
            </a:pPr>
            <a:r>
              <a:rPr lang="el-GR" dirty="0">
                <a:effectLst>
                  <a:outerShdw blurRad="38100" dist="38100" dir="2700000" algn="tl">
                    <a:srgbClr val="000000">
                      <a:alpha val="43137"/>
                    </a:srgbClr>
                  </a:outerShdw>
                </a:effectLst>
              </a:rPr>
              <a:t>Η κατάσταση άλλαξε με την έλευση του Intel 486. Πράγματι, οι πρώτοι χρήστες που αγόρασαν</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ένα τέτοιο μηχάνημα και έτυχε να ανοίξουν το κουτί, παρατήρησαν πως πάνω στον</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επεξεργαστή υπήρχε μια μικρή μεταλλική ψύκτρα, που συνοδευόταν από ένα ανεμιστηράκι</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60mm. Χωρίς αυτήν τη διάταξη, προφανώς, ο επεξεργαστής κινδύνευε να καταστραφεί</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από υπερθέρμανση.</a:t>
            </a:r>
          </a:p>
        </p:txBody>
      </p:sp>
      <p:sp>
        <p:nvSpPr>
          <p:cNvPr id="15" name="TextBox 14">
            <a:extLst>
              <a:ext uri="{FF2B5EF4-FFF2-40B4-BE49-F238E27FC236}">
                <a16:creationId xmlns:a16="http://schemas.microsoft.com/office/drawing/2014/main" xmlns="" id="{8A23E91A-5933-4064-A748-42391DE62028}"/>
              </a:ext>
            </a:extLst>
          </p:cNvPr>
          <p:cNvSpPr txBox="1"/>
          <p:nvPr/>
        </p:nvSpPr>
        <p:spPr>
          <a:xfrm>
            <a:off x="11509695" y="0"/>
            <a:ext cx="682305" cy="523220"/>
          </a:xfrm>
          <a:prstGeom prst="rect">
            <a:avLst/>
          </a:prstGeom>
          <a:noFill/>
        </p:spPr>
        <p:txBody>
          <a:bodyPr wrap="square" rtlCol="0">
            <a:spAutoFit/>
          </a:bodyPr>
          <a:lstStyle/>
          <a:p>
            <a:r>
              <a:rPr lang="el-GR" sz="2800" b="1" dirty="0">
                <a:ln w="9525">
                  <a:solidFill>
                    <a:schemeClr val="bg1"/>
                  </a:solidFill>
                  <a:prstDash val="solid"/>
                </a:ln>
                <a:effectLst>
                  <a:outerShdw blurRad="12700" dist="38100" dir="2700000" algn="tl" rotWithShape="0">
                    <a:schemeClr val="bg1">
                      <a:lumMod val="50000"/>
                    </a:schemeClr>
                  </a:outerShdw>
                </a:effectLst>
              </a:rPr>
              <a:t>(1)</a:t>
            </a:r>
          </a:p>
        </p:txBody>
      </p:sp>
      <p:sp>
        <p:nvSpPr>
          <p:cNvPr id="16" name="Slide Number Placeholder 15">
            <a:extLst>
              <a:ext uri="{FF2B5EF4-FFF2-40B4-BE49-F238E27FC236}">
                <a16:creationId xmlns:a16="http://schemas.microsoft.com/office/drawing/2014/main" xmlns="" id="{2C38183B-C81F-4BDA-AB54-AFE9AD81BCF9}"/>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xmlns="" val="9483757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00F35DE0-473E-44C2-9EAE-AE68C23BE3BE}"/>
              </a:ext>
            </a:extLst>
          </p:cNvPr>
          <p:cNvSpPr/>
          <p:nvPr/>
        </p:nvSpPr>
        <p:spPr>
          <a:xfrm>
            <a:off x="1264390" y="0"/>
            <a:ext cx="9663223"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Θεωρητικό μέρος - Ιστορική αναδρομή/Γενικά στοιχεία</a:t>
            </a:r>
          </a:p>
        </p:txBody>
      </p:sp>
      <p:sp>
        <p:nvSpPr>
          <p:cNvPr id="6" name="TextBox 5">
            <a:extLst>
              <a:ext uri="{FF2B5EF4-FFF2-40B4-BE49-F238E27FC236}">
                <a16:creationId xmlns:a16="http://schemas.microsoft.com/office/drawing/2014/main" xmlns="" id="{395556A3-302C-47EA-86F3-FB10B5D1E4BE}"/>
              </a:ext>
            </a:extLst>
          </p:cNvPr>
          <p:cNvSpPr txBox="1"/>
          <p:nvPr/>
        </p:nvSpPr>
        <p:spPr>
          <a:xfrm>
            <a:off x="11509695" y="0"/>
            <a:ext cx="682305" cy="523220"/>
          </a:xfrm>
          <a:prstGeom prst="rect">
            <a:avLst/>
          </a:prstGeom>
          <a:noFill/>
        </p:spPr>
        <p:txBody>
          <a:bodyPr wrap="square" rtlCol="0">
            <a:spAutoFit/>
          </a:bodyPr>
          <a:lstStyle/>
          <a:p>
            <a:r>
              <a:rPr lang="el-GR" sz="2800" b="1" dirty="0">
                <a:ln w="9525">
                  <a:solidFill>
                    <a:schemeClr val="bg1"/>
                  </a:solidFill>
                  <a:prstDash val="solid"/>
                </a:ln>
                <a:effectLst>
                  <a:outerShdw blurRad="12700" dist="38100" dir="2700000" algn="tl" rotWithShape="0">
                    <a:schemeClr val="bg1">
                      <a:lumMod val="50000"/>
                    </a:schemeClr>
                  </a:outerShdw>
                </a:effectLst>
              </a:rPr>
              <a:t>(2)</a:t>
            </a:r>
          </a:p>
        </p:txBody>
      </p:sp>
      <p:sp>
        <p:nvSpPr>
          <p:cNvPr id="7" name="TextBox 6">
            <a:extLst>
              <a:ext uri="{FF2B5EF4-FFF2-40B4-BE49-F238E27FC236}">
                <a16:creationId xmlns:a16="http://schemas.microsoft.com/office/drawing/2014/main" xmlns="" id="{9AEB6CA9-3093-4A67-81CA-2A553ED276C1}"/>
              </a:ext>
            </a:extLst>
          </p:cNvPr>
          <p:cNvSpPr txBox="1"/>
          <p:nvPr/>
        </p:nvSpPr>
        <p:spPr>
          <a:xfrm>
            <a:off x="466987" y="637563"/>
            <a:ext cx="11258025" cy="5632311"/>
          </a:xfrm>
          <a:prstGeom prst="rect">
            <a:avLst/>
          </a:prstGeom>
          <a:noFill/>
        </p:spPr>
        <p:txBody>
          <a:bodyPr wrap="square" rtlCol="0">
            <a:spAutoFit/>
          </a:bodyPr>
          <a:lstStyle/>
          <a:p>
            <a:pPr marL="285750" indent="-285750">
              <a:buFont typeface="Arial" panose="020B0604020202020204" pitchFamily="34" charset="0"/>
              <a:buChar char="•"/>
            </a:pPr>
            <a:r>
              <a:rPr lang="el-GR" altLang="el-GR" dirty="0">
                <a:effectLst>
                  <a:outerShdw blurRad="38100" dist="38100" dir="2700000" algn="tl">
                    <a:srgbClr val="000000">
                      <a:alpha val="43137"/>
                    </a:srgbClr>
                  </a:outerShdw>
                </a:effectLst>
              </a:rPr>
              <a:t>Τα πράγματα σοβάρεψαν ακόμα περισσότερο με τους ισχυρότερους 486 των 66MHz, 80ΜΗz και </a:t>
            </a:r>
            <a:br>
              <a:rPr lang="el-GR" altLang="el-GR" dirty="0">
                <a:effectLst>
                  <a:outerShdw blurRad="38100" dist="38100" dir="2700000" algn="tl">
                    <a:srgbClr val="000000">
                      <a:alpha val="43137"/>
                    </a:srgbClr>
                  </a:outerShdw>
                </a:effectLst>
              </a:rPr>
            </a:br>
            <a:r>
              <a:rPr lang="el-GR" altLang="el-GR" dirty="0">
                <a:effectLst>
                  <a:outerShdw blurRad="38100" dist="38100" dir="2700000" algn="tl">
                    <a:srgbClr val="000000">
                      <a:alpha val="43137"/>
                    </a:srgbClr>
                  </a:outerShdw>
                </a:effectLst>
              </a:rPr>
              <a:t>100 MHz από την AMD. Εδώ ξεκίνησαν και κάποιες πρώτες προσπάθειες overclocking ή </a:t>
            </a:r>
            <a:br>
              <a:rPr lang="el-GR" altLang="el-GR" dirty="0">
                <a:effectLst>
                  <a:outerShdw blurRad="38100" dist="38100" dir="2700000" algn="tl">
                    <a:srgbClr val="000000">
                      <a:alpha val="43137"/>
                    </a:srgbClr>
                  </a:outerShdw>
                </a:effectLst>
              </a:rPr>
            </a:br>
            <a:r>
              <a:rPr lang="el-GR" altLang="el-GR" dirty="0">
                <a:effectLst>
                  <a:outerShdw blurRad="38100" dist="38100" dir="2700000" algn="tl">
                    <a:srgbClr val="000000">
                      <a:alpha val="43137"/>
                    </a:srgbClr>
                  </a:outerShdw>
                </a:effectLst>
              </a:rPr>
              <a:t>υπερχρονισμού από εξειδικευμένους χρήστες, που με τη σειρά τους έπρεπε να </a:t>
            </a:r>
            <a:br>
              <a:rPr lang="el-GR" altLang="el-GR" dirty="0">
                <a:effectLst>
                  <a:outerShdw blurRad="38100" dist="38100" dir="2700000" algn="tl">
                    <a:srgbClr val="000000">
                      <a:alpha val="43137"/>
                    </a:srgbClr>
                  </a:outerShdw>
                </a:effectLst>
              </a:rPr>
            </a:br>
            <a:r>
              <a:rPr lang="el-GR" altLang="el-GR" dirty="0">
                <a:effectLst>
                  <a:outerShdw blurRad="38100" dist="38100" dir="2700000" algn="tl">
                    <a:srgbClr val="000000">
                      <a:alpha val="43137"/>
                    </a:srgbClr>
                  </a:outerShdw>
                </a:effectLst>
              </a:rPr>
              <a:t>τοποθετήσουν μεγαλύτερα ψυκτράκια και πιο δυνατούς μίνι ανεμιστήρες στις CPUs. </a:t>
            </a:r>
            <a:br>
              <a:rPr lang="el-GR" altLang="el-GR" dirty="0">
                <a:effectLst>
                  <a:outerShdw blurRad="38100" dist="38100" dir="2700000" algn="tl">
                    <a:srgbClr val="000000">
                      <a:alpha val="43137"/>
                    </a:srgbClr>
                  </a:outerShdw>
                </a:effectLst>
              </a:rPr>
            </a:br>
            <a:r>
              <a:rPr lang="el-GR" altLang="el-GR" dirty="0">
                <a:effectLst>
                  <a:outerShdw blurRad="38100" dist="38100" dir="2700000" algn="tl">
                    <a:srgbClr val="000000">
                      <a:alpha val="43137"/>
                    </a:srgbClr>
                  </a:outerShdw>
                </a:effectLst>
              </a:rPr>
              <a:t>Μικρές ψύκτρες (αλλά χωρίς ανεμιστήρες), μπορούσε να δει κάποιος κολλημένες στα </a:t>
            </a:r>
            <a:br>
              <a:rPr lang="el-GR" altLang="el-GR" dirty="0">
                <a:effectLst>
                  <a:outerShdw blurRad="38100" dist="38100" dir="2700000" algn="tl">
                    <a:srgbClr val="000000">
                      <a:alpha val="43137"/>
                    </a:srgbClr>
                  </a:outerShdw>
                </a:effectLst>
              </a:rPr>
            </a:br>
            <a:r>
              <a:rPr lang="el-GR" altLang="el-GR" dirty="0">
                <a:effectLst>
                  <a:outerShdw blurRad="38100" dist="38100" dir="2700000" algn="tl">
                    <a:srgbClr val="000000">
                      <a:alpha val="43137"/>
                    </a:srgbClr>
                  </a:outerShdw>
                </a:effectLst>
              </a:rPr>
              <a:t>chipsets των μητρικών καρτών, καθώς τα τελευταία ξεκινούσαν να γίνονται πιο </a:t>
            </a:r>
            <a:br>
              <a:rPr lang="el-GR" altLang="el-GR" dirty="0">
                <a:effectLst>
                  <a:outerShdw blurRad="38100" dist="38100" dir="2700000" algn="tl">
                    <a:srgbClr val="000000">
                      <a:alpha val="43137"/>
                    </a:srgbClr>
                  </a:outerShdw>
                </a:effectLst>
              </a:rPr>
            </a:br>
            <a:r>
              <a:rPr lang="el-GR" altLang="el-GR" dirty="0">
                <a:effectLst>
                  <a:outerShdw blurRad="38100" dist="38100" dir="2700000" algn="tl">
                    <a:srgbClr val="000000">
                      <a:alpha val="43137"/>
                    </a:srgbClr>
                  </a:outerShdw>
                </a:effectLst>
              </a:rPr>
              <a:t>ισχυρά και να θερμαίνονται. </a:t>
            </a:r>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Η </a:t>
            </a:r>
            <a:r>
              <a:rPr lang="el-GR" i="1" dirty="0">
                <a:effectLst>
                  <a:outerShdw blurRad="38100" dist="38100" dir="2700000" algn="tl">
                    <a:srgbClr val="000000">
                      <a:alpha val="43137"/>
                    </a:srgbClr>
                  </a:outerShdw>
                </a:effectLst>
              </a:rPr>
              <a:t>ψύξη στο desktop</a:t>
            </a:r>
            <a:r>
              <a:rPr lang="el-GR" dirty="0">
                <a:effectLst>
                  <a:outerShdw blurRad="38100" dist="38100" dir="2700000" algn="tl">
                    <a:srgbClr val="000000">
                      <a:alpha val="43137"/>
                    </a:srgbClr>
                  </a:outerShdw>
                </a:effectLst>
              </a:rPr>
              <a:t> έφτασε σε κομβικό σημείο με την εμφάνιση των sockets 370 από την Intel και 462 από την AMD. Ο χρονισμός των επεξεργαστών αυξήθηκε σημαντικά και μπορεί να συνοδεύονταν από τις stock ψύκτρες τους αλλά τι γινόταν με τους gamers και τους overclockers;</a:t>
            </a:r>
          </a:p>
          <a:p>
            <a:pPr marL="285750" indent="-285750">
              <a:buFont typeface="Arial" panose="020B0604020202020204" pitchFamily="34" charset="0"/>
              <a:buChar char="•"/>
            </a:pPr>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Οι τελευταίοι βρίσκονταν σε αναζήτηση δραστικών λύσεων, καθώς οι εταιρίες παραγωγής ψυκτρών δε μεγάλωναν το μέγεθός τους. Πράγματι, οι ψύκτρες ήταν ακόμα μικρές, με</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επεκτάσιμα σχήματα στα πτερύγια (οι γνωστές «βάρκες»). Σημειώνεται πως οι ψύκτρες</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με αγωγούς χαλκού με υγρό (σωληνάκια) δεν κυκλοφορούσαν ακόμα.</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Έτσι, τα καταστήματα ειδών Πληροφορικής, βλέποντας τη μεγάλη ζήτηση για </a:t>
            </a:r>
            <a:r>
              <a:rPr lang="el-GR" i="1" dirty="0">
                <a:effectLst>
                  <a:outerShdw blurRad="38100" dist="38100" dir="2700000" algn="tl">
                    <a:srgbClr val="000000">
                      <a:alpha val="43137"/>
                    </a:srgbClr>
                  </a:outerShdw>
                </a:effectLst>
              </a:rPr>
              <a:t>είδη</a:t>
            </a:r>
            <a:br>
              <a:rPr lang="el-GR" i="1" dirty="0">
                <a:effectLst>
                  <a:outerShdw blurRad="38100" dist="38100" dir="2700000" algn="tl">
                    <a:srgbClr val="000000">
                      <a:alpha val="43137"/>
                    </a:srgbClr>
                  </a:outerShdw>
                </a:effectLst>
              </a:rPr>
            </a:br>
            <a:r>
              <a:rPr lang="el-GR" i="1" dirty="0">
                <a:effectLst>
                  <a:outerShdw blurRad="38100" dist="38100" dir="2700000" algn="tl">
                    <a:srgbClr val="000000">
                      <a:alpha val="43137"/>
                    </a:srgbClr>
                  </a:outerShdw>
                </a:effectLst>
              </a:rPr>
              <a:t>ψύξης επεξεργαστή</a:t>
            </a:r>
            <a:r>
              <a:rPr lang="el-GR" dirty="0">
                <a:effectLst>
                  <a:outerShdw blurRad="38100" dist="38100" dir="2700000" algn="tl">
                    <a:srgbClr val="000000">
                      <a:alpha val="43137"/>
                    </a:srgbClr>
                  </a:outerShdw>
                </a:effectLst>
              </a:rPr>
              <a:t>, ξέφυγαν από την πεπατημένη και απευθύνθηκαν σε ειδικές</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βιομηχανίες κατασκευής ισχυρών ανεμιστήρων στα 60mm ή 80mm.</a:t>
            </a:r>
          </a:p>
          <a:p>
            <a:pPr marL="285750" indent="-285750">
              <a:buFont typeface="Arial" panose="020B0604020202020204" pitchFamily="34" charset="0"/>
              <a:buChar char="•"/>
            </a:pPr>
            <a:endParaRPr lang="el-GR" dirty="0">
              <a:effectLst>
                <a:outerShdw blurRad="38100" dist="38100" dir="2700000" algn="tl">
                  <a:srgbClr val="000000">
                    <a:alpha val="43137"/>
                  </a:srgbClr>
                </a:outerShdw>
              </a:effectLst>
            </a:endParaRPr>
          </a:p>
        </p:txBody>
      </p:sp>
      <p:sp>
        <p:nvSpPr>
          <p:cNvPr id="8" name="Slide Number Placeholder 7">
            <a:extLst>
              <a:ext uri="{FF2B5EF4-FFF2-40B4-BE49-F238E27FC236}">
                <a16:creationId xmlns:a16="http://schemas.microsoft.com/office/drawing/2014/main" xmlns="" id="{1E7C1260-A202-4AD2-B390-3E8397EA008A}"/>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xmlns="" val="26785172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ED0121E-4B50-43BF-972B-A4D06BD020AA}"/>
              </a:ext>
            </a:extLst>
          </p:cNvPr>
          <p:cNvSpPr/>
          <p:nvPr/>
        </p:nvSpPr>
        <p:spPr>
          <a:xfrm>
            <a:off x="481668" y="622044"/>
            <a:ext cx="11228664" cy="5909310"/>
          </a:xfrm>
          <a:prstGeom prst="rect">
            <a:avLst/>
          </a:prstGeom>
        </p:spPr>
        <p:txBody>
          <a:bodyPr wrap="square">
            <a:spAutoFit/>
          </a:bodyPr>
          <a:lstStyle/>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Δυνατοί ανεμιστήρες, που προορίζονταν κυρίως για βιομηχανικές εφαρμογές, έγιναν </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διαθέσιμοι σε ειδικά ράφια για «ψαγμένους». Τα καλύμματα που τους περιέκλειαν ήταν μεγαλύτερα σε μήκος, θυμίζοντας μικρές τουρμπίνες, και τα πτερύγια ήταν ειδικά για να προσδίδουν πολύ μεγάλη ροή αέρα. Οι κινητήρες ήταν ισχυροί και πολύ θορυβώδεις, ενώ έπρεπε να</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τοποθετούνται προστατευτικές γρίλιες, καθώς οι υψηλές στροφές και η ισχύς των</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ανεμιστήρων μπορούσαν να προκαλέσουν ατύχημα.</a:t>
            </a:r>
          </a:p>
          <a:p>
            <a:pPr marL="285750" indent="-285750">
              <a:buFont typeface="Arial" panose="020B0604020202020204" pitchFamily="34" charset="0"/>
              <a:buChar char="•"/>
            </a:pPr>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Η κορύφωση της υπερβολής ήρθε με τους «counter-rotating fans». Ήταν διατάξεις που περιλάμβαναν δύο ανεμιστήρες πολύ υψηλών στροφών, περικλειόμενους από θήκη τύπου τουρμπίνας. Αυτοί περιστρέφονταν σε αντίστροφη φορά (όπως στα ελικοφόρα διπλής προπέλας), κάτι που δημιουργούσε πολύ ισχυρή στήλη συμπιεσμένου αέρα πετυχαίνοντας ταυτόχρονα και ροή. Εξυπακούεται πως ήταν σπάνιοι και αρκετά ακριβοί.</a:t>
            </a:r>
          </a:p>
          <a:p>
            <a:pPr marL="285750" indent="-285750">
              <a:buFont typeface="Arial" panose="020B0604020202020204" pitchFamily="34" charset="0"/>
              <a:buChar char="•"/>
            </a:pPr>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Η χρονολογική περίοδος αυτή τελείωσε με την εμφάνιση των μεγάλου μεγέθους ψυκτρών για επεξεργαστές. Οι εταιρίες συστημάτων ψύξης εφηύραν μια σειρά από ογκώδεις και αποτελεσματικές ψύκτρες, με μεγάλο βάρος, κατασκευασμένες από καλά υλικά. Αυτές </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είχαν για πρώτη φορά τους γνωστούς πλέον θερμοαπαγωγούς σωλήνες χαλκού. </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Ήταν πολύ αποτελεσματικές και έφεραν ανακούφιση στα αυτιά των χρηστών.</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Οι παλιότεροι, θορυβώδεις ανεμιστήρες υψηλών στροφών αντικαταστάθηκαν</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από αθόρυβους στα 120mm. Οι τελευταίοι μπορούσαν, με χαμηλότερες</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στροφές, να προσφέρουν την ίδια ροή αέρα λόγω του μεγέθους τους.</a:t>
            </a:r>
          </a:p>
        </p:txBody>
      </p:sp>
      <p:sp>
        <p:nvSpPr>
          <p:cNvPr id="5" name="Rectangle 4">
            <a:extLst>
              <a:ext uri="{FF2B5EF4-FFF2-40B4-BE49-F238E27FC236}">
                <a16:creationId xmlns:a16="http://schemas.microsoft.com/office/drawing/2014/main" xmlns="" id="{EEF409E0-9778-4A0C-9B44-3DA8083B28D5}"/>
              </a:ext>
            </a:extLst>
          </p:cNvPr>
          <p:cNvSpPr/>
          <p:nvPr/>
        </p:nvSpPr>
        <p:spPr>
          <a:xfrm>
            <a:off x="1264390" y="0"/>
            <a:ext cx="9663223"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Θεωρητικό μέρος - Ιστορική αναδρομή/Γενικά στοιχεία</a:t>
            </a:r>
          </a:p>
        </p:txBody>
      </p:sp>
      <p:sp>
        <p:nvSpPr>
          <p:cNvPr id="6" name="TextBox 5">
            <a:extLst>
              <a:ext uri="{FF2B5EF4-FFF2-40B4-BE49-F238E27FC236}">
                <a16:creationId xmlns:a16="http://schemas.microsoft.com/office/drawing/2014/main" xmlns="" id="{C5533719-CE57-46B2-B930-C8AD469644BE}"/>
              </a:ext>
            </a:extLst>
          </p:cNvPr>
          <p:cNvSpPr txBox="1"/>
          <p:nvPr/>
        </p:nvSpPr>
        <p:spPr>
          <a:xfrm>
            <a:off x="11509695" y="0"/>
            <a:ext cx="682305" cy="523220"/>
          </a:xfrm>
          <a:prstGeom prst="rect">
            <a:avLst/>
          </a:prstGeom>
          <a:noFill/>
        </p:spPr>
        <p:txBody>
          <a:bodyPr wrap="square" rtlCol="0">
            <a:spAutoFit/>
          </a:bodyPr>
          <a:lstStyle/>
          <a:p>
            <a:r>
              <a:rPr lang="el-GR" sz="2800" b="1" dirty="0">
                <a:ln w="9525">
                  <a:solidFill>
                    <a:schemeClr val="bg1"/>
                  </a:solidFill>
                  <a:prstDash val="solid"/>
                </a:ln>
                <a:effectLst>
                  <a:outerShdw blurRad="12700" dist="38100" dir="2700000" algn="tl" rotWithShape="0">
                    <a:schemeClr val="bg1">
                      <a:lumMod val="50000"/>
                    </a:schemeClr>
                  </a:outerShdw>
                </a:effectLst>
              </a:rPr>
              <a:t>(3)</a:t>
            </a:r>
          </a:p>
        </p:txBody>
      </p:sp>
      <p:sp>
        <p:nvSpPr>
          <p:cNvPr id="7" name="Slide Number Placeholder 6">
            <a:extLst>
              <a:ext uri="{FF2B5EF4-FFF2-40B4-BE49-F238E27FC236}">
                <a16:creationId xmlns:a16="http://schemas.microsoft.com/office/drawing/2014/main" xmlns="" id="{041AF202-26E6-4BC2-AE0D-0F386F1469C7}"/>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xmlns="" val="29271905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525420" y="0"/>
            <a:ext cx="11141190"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Θεωρητικό μέρος - Ορισμός εννοιών που θα χρησιμοποιηθούν</a:t>
            </a:r>
          </a:p>
        </p:txBody>
      </p:sp>
      <p:sp>
        <p:nvSpPr>
          <p:cNvPr id="3" name="TextBox 2">
            <a:extLst>
              <a:ext uri="{FF2B5EF4-FFF2-40B4-BE49-F238E27FC236}">
                <a16:creationId xmlns:a16="http://schemas.microsoft.com/office/drawing/2014/main" xmlns="" id="{695A3D0C-6173-4E5F-9593-FA22D8E8018F}"/>
              </a:ext>
            </a:extLst>
          </p:cNvPr>
          <p:cNvSpPr txBox="1"/>
          <p:nvPr/>
        </p:nvSpPr>
        <p:spPr>
          <a:xfrm>
            <a:off x="223706" y="717392"/>
            <a:ext cx="11744587" cy="4493538"/>
          </a:xfrm>
          <a:prstGeom prst="rect">
            <a:avLst/>
          </a:prstGeom>
          <a:noFill/>
        </p:spPr>
        <p:txBody>
          <a:bodyPr wrap="square" rtlCol="0">
            <a:spAutoFit/>
          </a:bodyPr>
          <a:lstStyle/>
          <a:p>
            <a:pPr marL="342900" indent="-342900">
              <a:buFont typeface="+mj-lt"/>
              <a:buAutoNum type="arabicPeriod"/>
            </a:pPr>
            <a:r>
              <a:rPr lang="en-US" sz="1600" dirty="0">
                <a:effectLst>
                  <a:outerShdw blurRad="38100" dist="38100" dir="2700000" algn="tl">
                    <a:srgbClr val="000000">
                      <a:alpha val="43137"/>
                    </a:srgbClr>
                  </a:outerShdw>
                </a:effectLst>
              </a:rPr>
              <a:t>C</a:t>
            </a:r>
            <a:r>
              <a:rPr lang="el-GR" sz="1600" dirty="0">
                <a:effectLst>
                  <a:outerShdw blurRad="38100" dist="38100" dir="2700000" algn="tl">
                    <a:srgbClr val="000000">
                      <a:alpha val="43137"/>
                    </a:srgbClr>
                  </a:outerShdw>
                </a:effectLst>
              </a:rPr>
              <a:t>.</a:t>
            </a:r>
            <a:r>
              <a:rPr lang="en-US" sz="1600" dirty="0">
                <a:effectLst>
                  <a:outerShdw blurRad="38100" dist="38100" dir="2700000" algn="tl">
                    <a:srgbClr val="000000">
                      <a:alpha val="43137"/>
                    </a:srgbClr>
                  </a:outerShdw>
                </a:effectLst>
              </a:rPr>
              <a:t>P</a:t>
            </a:r>
            <a:r>
              <a:rPr lang="el-GR" sz="1600" dirty="0">
                <a:effectLst>
                  <a:outerShdw blurRad="38100" dist="38100" dir="2700000" algn="tl">
                    <a:srgbClr val="000000">
                      <a:alpha val="43137"/>
                    </a:srgbClr>
                  </a:outerShdw>
                </a:effectLst>
              </a:rPr>
              <a:t>.</a:t>
            </a:r>
            <a:r>
              <a:rPr lang="en-US" sz="1600" dirty="0">
                <a:effectLst>
                  <a:outerShdw blurRad="38100" dist="38100" dir="2700000" algn="tl">
                    <a:srgbClr val="000000">
                      <a:alpha val="43137"/>
                    </a:srgbClr>
                  </a:outerShdw>
                </a:effectLst>
              </a:rPr>
              <a:t>U</a:t>
            </a:r>
            <a:r>
              <a:rPr lang="el-GR" sz="1600" dirty="0">
                <a:effectLst>
                  <a:outerShdw blurRad="38100" dist="38100" dir="2700000" algn="tl">
                    <a:srgbClr val="000000">
                      <a:alpha val="43137"/>
                    </a:srgbClr>
                  </a:outerShdw>
                </a:effectLst>
              </a:rPr>
              <a:t>./Κ.Μ.Ε. </a:t>
            </a:r>
            <a:r>
              <a:rPr lang="en-US" sz="1600" dirty="0">
                <a:effectLst>
                  <a:outerShdw blurRad="38100" dist="38100" dir="2700000" algn="tl">
                    <a:srgbClr val="000000">
                      <a:alpha val="43137"/>
                    </a:srgbClr>
                  </a:outerShdw>
                </a:effectLst>
              </a:rPr>
              <a:t>= Central Processing Unit</a:t>
            </a:r>
            <a:r>
              <a:rPr lang="el-GR" sz="1600" dirty="0">
                <a:effectLst>
                  <a:outerShdw blurRad="38100" dist="38100" dir="2700000" algn="tl">
                    <a:srgbClr val="000000">
                      <a:alpha val="43137"/>
                    </a:srgbClr>
                  </a:outerShdw>
                </a:effectLst>
              </a:rPr>
              <a:t> / Κεντρική Μονάδα Επεξεργασίας = Ο </a:t>
            </a:r>
            <a:r>
              <a:rPr lang="en-US" sz="1600" dirty="0">
                <a:effectLst>
                  <a:outerShdw blurRad="38100" dist="38100" dir="2700000" algn="tl">
                    <a:srgbClr val="000000">
                      <a:alpha val="43137"/>
                    </a:srgbClr>
                  </a:outerShdw>
                </a:effectLst>
              </a:rPr>
              <a:t>“</a:t>
            </a:r>
            <a:r>
              <a:rPr lang="el-GR" sz="1600" dirty="0">
                <a:effectLst>
                  <a:outerShdw blurRad="38100" dist="38100" dir="2700000" algn="tl">
                    <a:srgbClr val="000000">
                      <a:alpha val="43137"/>
                    </a:srgbClr>
                  </a:outerShdw>
                </a:effectLst>
              </a:rPr>
              <a:t>Εγκέφαλος</a:t>
            </a:r>
            <a:r>
              <a:rPr lang="en-US" sz="1600" dirty="0">
                <a:effectLst>
                  <a:outerShdw blurRad="38100" dist="38100" dir="2700000" algn="tl">
                    <a:srgbClr val="000000">
                      <a:alpha val="43137"/>
                    </a:srgbClr>
                  </a:outerShdw>
                </a:effectLst>
              </a:rPr>
              <a:t>”</a:t>
            </a:r>
            <a:r>
              <a:rPr lang="el-GR" sz="1600" dirty="0">
                <a:effectLst>
                  <a:outerShdw blurRad="38100" dist="38100" dir="2700000" algn="tl">
                    <a:srgbClr val="000000">
                      <a:alpha val="43137"/>
                    </a:srgbClr>
                  </a:outerShdw>
                </a:effectLst>
              </a:rPr>
              <a:t> του υπολογιστή.</a:t>
            </a:r>
            <a:br>
              <a:rPr lang="el-GR" sz="1600" dirty="0">
                <a:effectLst>
                  <a:outerShdw blurRad="38100" dist="38100" dir="2700000" algn="tl">
                    <a:srgbClr val="000000">
                      <a:alpha val="43137"/>
                    </a:srgbClr>
                  </a:outerShdw>
                </a:effectLst>
              </a:rPr>
            </a:br>
            <a:endParaRPr lang="en-US" sz="1600" dirty="0">
              <a:effectLst>
                <a:outerShdw blurRad="38100" dist="38100" dir="2700000" algn="tl">
                  <a:srgbClr val="000000">
                    <a:alpha val="43137"/>
                  </a:srgbClr>
                </a:outerShdw>
              </a:effectLst>
            </a:endParaRPr>
          </a:p>
          <a:p>
            <a:pPr marL="342900" indent="-342900">
              <a:buFont typeface="+mj-lt"/>
              <a:buAutoNum type="arabicPeriod"/>
            </a:pPr>
            <a:r>
              <a:rPr lang="en-US" sz="1600" dirty="0">
                <a:effectLst>
                  <a:outerShdw blurRad="38100" dist="38100" dir="2700000" algn="tl">
                    <a:srgbClr val="000000">
                      <a:alpha val="43137"/>
                    </a:srgbClr>
                  </a:outerShdw>
                </a:effectLst>
              </a:rPr>
              <a:t>Desktop = </a:t>
            </a:r>
            <a:r>
              <a:rPr lang="el-GR" sz="1600" dirty="0">
                <a:effectLst>
                  <a:outerShdw blurRad="38100" dist="38100" dir="2700000" algn="tl">
                    <a:srgbClr val="000000">
                      <a:alpha val="43137"/>
                    </a:srgbClr>
                  </a:outerShdw>
                </a:effectLst>
              </a:rPr>
              <a:t>Σταθερός υπολογιστής</a:t>
            </a:r>
            <a:br>
              <a:rPr lang="el-GR" sz="1600" dirty="0">
                <a:effectLst>
                  <a:outerShdw blurRad="38100" dist="38100" dir="2700000" algn="tl">
                    <a:srgbClr val="000000">
                      <a:alpha val="43137"/>
                    </a:srgbClr>
                  </a:outerShdw>
                </a:effectLst>
              </a:rPr>
            </a:br>
            <a:endParaRPr lang="el-GR" sz="1600" dirty="0">
              <a:effectLst>
                <a:outerShdw blurRad="38100" dist="38100" dir="2700000" algn="tl">
                  <a:srgbClr val="000000">
                    <a:alpha val="43137"/>
                  </a:srgbClr>
                </a:outerShdw>
              </a:effectLst>
            </a:endParaRPr>
          </a:p>
          <a:p>
            <a:pPr marL="342900" indent="-342900">
              <a:buFont typeface="+mj-lt"/>
              <a:buAutoNum type="arabicPeriod"/>
            </a:pPr>
            <a:r>
              <a:rPr lang="en-US" sz="1600" dirty="0">
                <a:effectLst>
                  <a:outerShdw blurRad="38100" dist="38100" dir="2700000" algn="tl">
                    <a:srgbClr val="000000">
                      <a:alpha val="43137"/>
                    </a:srgbClr>
                  </a:outerShdw>
                </a:effectLst>
              </a:rPr>
              <a:t>(CPU) Core/</a:t>
            </a:r>
            <a:r>
              <a:rPr lang="el-GR" sz="1600" dirty="0">
                <a:effectLst>
                  <a:outerShdw blurRad="38100" dist="38100" dir="2700000" algn="tl">
                    <a:srgbClr val="000000">
                      <a:alpha val="43137"/>
                    </a:srgbClr>
                  </a:outerShdw>
                </a:effectLst>
              </a:rPr>
              <a:t>Πυρήνας</a:t>
            </a:r>
            <a:r>
              <a:rPr lang="en-US" sz="1600" dirty="0">
                <a:effectLst>
                  <a:outerShdw blurRad="38100" dist="38100" dir="2700000" algn="tl">
                    <a:srgbClr val="000000">
                      <a:alpha val="43137"/>
                    </a:srgbClr>
                  </a:outerShdw>
                </a:effectLst>
              </a:rPr>
              <a:t> </a:t>
            </a:r>
            <a:r>
              <a:rPr lang="el-GR" sz="1600" dirty="0">
                <a:effectLst>
                  <a:outerShdw blurRad="38100" dist="38100" dir="2700000" algn="tl">
                    <a:srgbClr val="000000">
                      <a:alpha val="43137"/>
                    </a:srgbClr>
                  </a:outerShdw>
                </a:effectLst>
              </a:rPr>
              <a:t>(ΚΜΕ) = Κομμάτια που απαρτίζουν τον επεξεργαστή.</a:t>
            </a:r>
            <a:br>
              <a:rPr lang="el-GR" sz="1600" dirty="0">
                <a:effectLst>
                  <a:outerShdw blurRad="38100" dist="38100" dir="2700000" algn="tl">
                    <a:srgbClr val="000000">
                      <a:alpha val="43137"/>
                    </a:srgbClr>
                  </a:outerShdw>
                </a:effectLst>
              </a:rPr>
            </a:br>
            <a:endParaRPr lang="el-GR" sz="1600" dirty="0">
              <a:effectLst>
                <a:outerShdw blurRad="38100" dist="38100" dir="2700000" algn="tl">
                  <a:srgbClr val="000000">
                    <a:alpha val="43137"/>
                  </a:srgbClr>
                </a:outerShdw>
              </a:effectLst>
            </a:endParaRPr>
          </a:p>
          <a:p>
            <a:pPr marL="342900" indent="-342900">
              <a:buFont typeface="+mj-lt"/>
              <a:buAutoNum type="arabicPeriod"/>
            </a:pPr>
            <a:r>
              <a:rPr lang="en-US" sz="1600" dirty="0">
                <a:effectLst>
                  <a:outerShdw blurRad="38100" dist="38100" dir="2700000" algn="tl">
                    <a:srgbClr val="000000">
                      <a:alpha val="43137"/>
                    </a:srgbClr>
                  </a:outerShdw>
                </a:effectLst>
              </a:rPr>
              <a:t>CPU Usage = </a:t>
            </a:r>
            <a:r>
              <a:rPr lang="el-GR" sz="1600" dirty="0">
                <a:effectLst>
                  <a:outerShdw blurRad="38100" dist="38100" dir="2700000" algn="tl">
                    <a:srgbClr val="000000">
                      <a:alpha val="43137"/>
                    </a:srgbClr>
                  </a:outerShdw>
                </a:effectLst>
              </a:rPr>
              <a:t>Χρήση της Κεντρικής Μονάδας Επεξεργασίας σε ποσοστό (%).</a:t>
            </a:r>
            <a:br>
              <a:rPr lang="el-GR" sz="1600" dirty="0">
                <a:effectLst>
                  <a:outerShdw blurRad="38100" dist="38100" dir="2700000" algn="tl">
                    <a:srgbClr val="000000">
                      <a:alpha val="43137"/>
                    </a:srgbClr>
                  </a:outerShdw>
                </a:effectLst>
              </a:rPr>
            </a:br>
            <a:endParaRPr lang="el-GR" sz="1600" dirty="0">
              <a:effectLst>
                <a:outerShdw blurRad="38100" dist="38100" dir="2700000" algn="tl">
                  <a:srgbClr val="000000">
                    <a:alpha val="43137"/>
                  </a:srgbClr>
                </a:outerShdw>
              </a:effectLst>
            </a:endParaRPr>
          </a:p>
          <a:p>
            <a:pPr marL="342900" indent="-342900">
              <a:buFont typeface="+mj-lt"/>
              <a:buAutoNum type="arabicPeriod"/>
            </a:pPr>
            <a:r>
              <a:rPr lang="en-US" sz="1600" dirty="0">
                <a:effectLst>
                  <a:outerShdw blurRad="38100" dist="38100" dir="2700000" algn="tl">
                    <a:srgbClr val="000000">
                      <a:alpha val="43137"/>
                    </a:srgbClr>
                  </a:outerShdw>
                </a:effectLst>
              </a:rPr>
              <a:t>CPU Throttling = </a:t>
            </a:r>
            <a:r>
              <a:rPr lang="el-GR" sz="1600" dirty="0">
                <a:effectLst>
                  <a:outerShdw blurRad="38100" dist="38100" dir="2700000" algn="tl">
                    <a:srgbClr val="000000">
                      <a:alpha val="43137"/>
                    </a:srgbClr>
                  </a:outerShdw>
                </a:effectLst>
              </a:rPr>
              <a:t>Αυτοματοποιημένη μείωση χρονισμού του επεξεργαστή για μείωση/σταθεροποίηση των θερμοκρασιών. Εκφράζεται σε ποσοστό (%). Όταν εφαρμόζεται, μειώνεται η χρήση της Κεντρικής Μονάδας Επεξεργασίας/ </a:t>
            </a:r>
            <a:r>
              <a:rPr lang="en-US" sz="1600" dirty="0">
                <a:effectLst>
                  <a:outerShdw blurRad="38100" dist="38100" dir="2700000" algn="tl">
                    <a:srgbClr val="000000">
                      <a:alpha val="43137"/>
                    </a:srgbClr>
                  </a:outerShdw>
                </a:effectLst>
              </a:rPr>
              <a:t>CPU Usage. </a:t>
            </a:r>
            <a:r>
              <a:rPr lang="el-GR" sz="1600" dirty="0">
                <a:effectLst>
                  <a:outerShdw blurRad="38100" dist="38100" dir="2700000" algn="tl">
                    <a:srgbClr val="000000">
                      <a:alpha val="43137"/>
                    </a:srgbClr>
                  </a:outerShdw>
                </a:effectLst>
              </a:rPr>
              <a:t>Οι δύο όροι είναι αντίθετοι.</a:t>
            </a:r>
          </a:p>
          <a:p>
            <a:pPr marL="342900" indent="-342900">
              <a:buFont typeface="+mj-lt"/>
              <a:buAutoNum type="arabicPeriod"/>
            </a:pPr>
            <a:endParaRPr lang="el-GR" sz="1600" dirty="0">
              <a:effectLst>
                <a:outerShdw blurRad="38100" dist="38100" dir="2700000" algn="tl">
                  <a:srgbClr val="000000">
                    <a:alpha val="43137"/>
                  </a:srgbClr>
                </a:outerShdw>
              </a:effectLst>
            </a:endParaRPr>
          </a:p>
          <a:p>
            <a:pPr marL="342900" indent="-342900">
              <a:buFont typeface="+mj-lt"/>
              <a:buAutoNum type="arabicPeriod"/>
            </a:pPr>
            <a:r>
              <a:rPr lang="el-GR" sz="1600" dirty="0">
                <a:effectLst>
                  <a:outerShdw blurRad="38100" dist="38100" dir="2700000" algn="tl">
                    <a:srgbClr val="000000">
                      <a:alpha val="43137"/>
                    </a:srgbClr>
                  </a:outerShdw>
                </a:effectLst>
              </a:rPr>
              <a:t>Χρονισμός του συστήματος/ΚΜΕ = Ο ρυθμός με τον οποίο επεξεργάζεται ένα σύστημα πληροφορίες.</a:t>
            </a:r>
          </a:p>
          <a:p>
            <a:pPr marL="342900" indent="-342900">
              <a:buFont typeface="+mj-lt"/>
              <a:buAutoNum type="arabicPeriod"/>
            </a:pPr>
            <a:endParaRPr lang="el-GR" sz="1600" dirty="0">
              <a:effectLst>
                <a:outerShdw blurRad="38100" dist="38100" dir="2700000" algn="tl">
                  <a:srgbClr val="000000">
                    <a:alpha val="43137"/>
                  </a:srgbClr>
                </a:outerShdw>
              </a:effectLst>
            </a:endParaRPr>
          </a:p>
          <a:p>
            <a:pPr marL="342900" indent="-342900">
              <a:buFont typeface="+mj-lt"/>
              <a:buAutoNum type="arabicPeriod"/>
            </a:pPr>
            <a:r>
              <a:rPr lang="el-GR" sz="1600" dirty="0">
                <a:effectLst>
                  <a:outerShdw blurRad="38100" dist="38100" dir="2700000" algn="tl">
                    <a:srgbClr val="000000">
                      <a:alpha val="43137"/>
                    </a:srgbClr>
                  </a:outerShdw>
                </a:effectLst>
              </a:rPr>
              <a:t>Σύμβολο </a:t>
            </a:r>
            <a:r>
              <a:rPr lang="en-US" sz="1600" dirty="0">
                <a:effectLst>
                  <a:outerShdw blurRad="38100" dist="38100" dir="2700000" algn="tl">
                    <a:srgbClr val="000000">
                      <a:alpha val="43137"/>
                    </a:srgbClr>
                  </a:outerShdw>
                </a:effectLst>
              </a:rPr>
              <a:t>“ ~ ” = </a:t>
            </a:r>
            <a:r>
              <a:rPr lang="el-GR" sz="1600" dirty="0">
                <a:effectLst>
                  <a:outerShdw blurRad="38100" dist="38100" dir="2700000" algn="tl">
                    <a:srgbClr val="000000">
                      <a:alpha val="43137"/>
                    </a:srgbClr>
                  </a:outerShdw>
                </a:effectLst>
              </a:rPr>
              <a:t>Κατά προσέγγιση, περίπου.</a:t>
            </a:r>
            <a:endParaRPr lang="en-US" sz="1600" dirty="0">
              <a:effectLst>
                <a:outerShdw blurRad="38100" dist="38100" dir="2700000" algn="tl">
                  <a:srgbClr val="000000">
                    <a:alpha val="43137"/>
                  </a:srgbClr>
                </a:outerShdw>
              </a:effectLst>
            </a:endParaRPr>
          </a:p>
          <a:p>
            <a:pPr marL="342900" indent="-342900">
              <a:buFont typeface="+mj-lt"/>
              <a:buAutoNum type="arabicPeriod"/>
            </a:pPr>
            <a:endParaRPr lang="en-US" sz="1600" dirty="0">
              <a:effectLst>
                <a:outerShdw blurRad="38100" dist="38100" dir="2700000" algn="tl">
                  <a:srgbClr val="000000">
                    <a:alpha val="43137"/>
                  </a:srgbClr>
                </a:outerShdw>
              </a:effectLst>
            </a:endParaRPr>
          </a:p>
          <a:p>
            <a:pPr marL="342900" indent="-342900">
              <a:buFont typeface="+mj-lt"/>
              <a:buAutoNum type="arabicPeriod"/>
            </a:pPr>
            <a:r>
              <a:rPr lang="el-GR" sz="1600" dirty="0">
                <a:effectLst>
                  <a:outerShdw blurRad="38100" dist="38100" dir="2700000" algn="tl">
                    <a:srgbClr val="000000">
                      <a:alpha val="43137"/>
                    </a:srgbClr>
                  </a:outerShdw>
                </a:effectLst>
              </a:rPr>
              <a:t>Σύμβολο </a:t>
            </a:r>
            <a:r>
              <a:rPr lang="en-US" sz="1600" dirty="0">
                <a:effectLst>
                  <a:outerShdw blurRad="38100" dist="38100" dir="2700000" algn="tl">
                    <a:srgbClr val="000000">
                      <a:alpha val="43137"/>
                    </a:srgbClr>
                  </a:outerShdw>
                </a:effectLst>
              </a:rPr>
              <a:t>“ +/- ” = </a:t>
            </a:r>
            <a:r>
              <a:rPr lang="el-GR" sz="1600" dirty="0">
                <a:effectLst>
                  <a:outerShdw blurRad="38100" dist="38100" dir="2700000" algn="tl">
                    <a:srgbClr val="000000">
                      <a:alpha val="43137"/>
                    </a:srgbClr>
                  </a:outerShdw>
                </a:effectLst>
              </a:rPr>
              <a:t>Συν/Πλην, κατά προσέγγιση με ακρίβεια της τιμής που ακολουθεί.</a:t>
            </a:r>
          </a:p>
          <a:p>
            <a:pPr marL="342900" indent="-342900">
              <a:buFont typeface="+mj-lt"/>
              <a:buAutoNum type="arabicPeriod"/>
            </a:pPr>
            <a:endParaRPr lang="el-GR" sz="14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xmlns="" id="{DF8836A5-6CB1-460D-B827-9864F46390B5}"/>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xmlns="" val="17500918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620792" y="0"/>
            <a:ext cx="10950434"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Ερευνητικό μέρος - Κατάλογος μέσων που χρησιμοποιήθηκαν</a:t>
            </a:r>
          </a:p>
        </p:txBody>
      </p:sp>
      <p:sp>
        <p:nvSpPr>
          <p:cNvPr id="2" name="Slide Number Placeholder 1">
            <a:extLst>
              <a:ext uri="{FF2B5EF4-FFF2-40B4-BE49-F238E27FC236}">
                <a16:creationId xmlns:a16="http://schemas.microsoft.com/office/drawing/2014/main" xmlns="" id="{AEF2C727-8BE3-4F16-B5AC-9BABCECC82EE}"/>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3" name="TextBox 2">
            <a:extLst>
              <a:ext uri="{FF2B5EF4-FFF2-40B4-BE49-F238E27FC236}">
                <a16:creationId xmlns:a16="http://schemas.microsoft.com/office/drawing/2014/main" xmlns="" id="{3237FEA8-4D74-40FC-B8BB-B9B7ED028754}"/>
              </a:ext>
            </a:extLst>
          </p:cNvPr>
          <p:cNvSpPr txBox="1"/>
          <p:nvPr/>
        </p:nvSpPr>
        <p:spPr>
          <a:xfrm>
            <a:off x="620792" y="861969"/>
            <a:ext cx="10950434" cy="1477328"/>
          </a:xfrm>
          <a:prstGeom prst="rect">
            <a:avLst/>
          </a:prstGeom>
          <a:noFill/>
        </p:spPr>
        <p:txBody>
          <a:bodyPr wrap="square" rtlCol="0">
            <a:spAutoFit/>
          </a:bodyPr>
          <a:lstStyle/>
          <a:p>
            <a:pPr marL="285750" indent="-285750">
              <a:buFont typeface="Wingdings" panose="05000000000000000000" pitchFamily="2" charset="2"/>
              <a:buChar char="Ø"/>
            </a:pPr>
            <a:r>
              <a:rPr lang="el-GR" b="1" dirty="0">
                <a:effectLst>
                  <a:outerShdw blurRad="38100" dist="38100" dir="2700000" algn="tl">
                    <a:srgbClr val="000000">
                      <a:alpha val="43137"/>
                    </a:srgbClr>
                  </a:outerShdw>
                </a:effectLst>
              </a:rPr>
              <a:t>Αφυγραντήρας</a:t>
            </a:r>
            <a:r>
              <a:rPr lang="el-GR" dirty="0">
                <a:effectLst>
                  <a:outerShdw blurRad="38100" dist="38100" dir="2700000" algn="tl">
                    <a:srgbClr val="000000">
                      <a:alpha val="43137"/>
                    </a:srgbClr>
                  </a:outerShdw>
                </a:effectLst>
              </a:rPr>
              <a:t> Δωματίου</a:t>
            </a:r>
          </a:p>
          <a:p>
            <a:pPr marL="285750" indent="-285750">
              <a:buFont typeface="Wingdings" panose="05000000000000000000" pitchFamily="2" charset="2"/>
              <a:buChar char="Ø"/>
            </a:pPr>
            <a:r>
              <a:rPr lang="el-GR" b="1" dirty="0">
                <a:effectLst>
                  <a:outerShdw blurRad="38100" dist="38100" dir="2700000" algn="tl">
                    <a:srgbClr val="000000">
                      <a:alpha val="43137"/>
                    </a:srgbClr>
                  </a:outerShdw>
                </a:effectLst>
              </a:rPr>
              <a:t>Κλιματιστικό</a:t>
            </a:r>
            <a:r>
              <a:rPr lang="el-GR" dirty="0">
                <a:effectLst>
                  <a:outerShdw blurRad="38100" dist="38100" dir="2700000" algn="tl">
                    <a:srgbClr val="000000">
                      <a:alpha val="43137"/>
                    </a:srgbClr>
                  </a:outerShdw>
                </a:effectLst>
              </a:rPr>
              <a:t> Δωματίου</a:t>
            </a:r>
          </a:p>
          <a:p>
            <a:pPr marL="285750" indent="-285750">
              <a:buFont typeface="Wingdings" panose="05000000000000000000" pitchFamily="2" charset="2"/>
              <a:buChar char="Ø"/>
            </a:pPr>
            <a:r>
              <a:rPr lang="el-GR" dirty="0">
                <a:effectLst>
                  <a:outerShdw blurRad="38100" dist="38100" dir="2700000" algn="tl">
                    <a:srgbClr val="000000">
                      <a:alpha val="43137"/>
                    </a:srgbClr>
                  </a:outerShdw>
                </a:effectLst>
              </a:rPr>
              <a:t>Σταθερός ηλεκτρονικός </a:t>
            </a:r>
            <a:r>
              <a:rPr lang="el-GR" b="1" dirty="0">
                <a:effectLst>
                  <a:outerShdw blurRad="38100" dist="38100" dir="2700000" algn="tl">
                    <a:srgbClr val="000000">
                      <a:alpha val="43137"/>
                    </a:srgbClr>
                  </a:outerShdw>
                </a:effectLst>
              </a:rPr>
              <a:t>υπολογιστής</a:t>
            </a:r>
          </a:p>
          <a:p>
            <a:pPr marL="285750" indent="-285750">
              <a:buFont typeface="Wingdings" panose="05000000000000000000" pitchFamily="2" charset="2"/>
              <a:buChar char="Ø"/>
            </a:pPr>
            <a:r>
              <a:rPr lang="el-GR" dirty="0">
                <a:effectLst>
                  <a:outerShdw blurRad="38100" dist="38100" dir="2700000" algn="tl">
                    <a:srgbClr val="000000">
                      <a:alpha val="43137"/>
                    </a:srgbClr>
                  </a:outerShdw>
                </a:effectLst>
              </a:rPr>
              <a:t>Πρόγραμμα </a:t>
            </a:r>
            <a:r>
              <a:rPr lang="en-US" b="1" dirty="0">
                <a:effectLst>
                  <a:outerShdw blurRad="38100" dist="38100" dir="2700000" algn="tl">
                    <a:srgbClr val="000000">
                      <a:alpha val="43137"/>
                    </a:srgbClr>
                  </a:outerShdw>
                </a:effectLst>
              </a:rPr>
              <a:t>Aida64 Extreme</a:t>
            </a:r>
            <a:r>
              <a:rPr lang="en-US" dirty="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για καταγραφή θερμοκρασιών</a:t>
            </a:r>
          </a:p>
          <a:p>
            <a:pPr marL="285750" indent="-285750">
              <a:buFont typeface="Wingdings" panose="05000000000000000000" pitchFamily="2" charset="2"/>
              <a:buChar char="Ø"/>
            </a:pPr>
            <a:r>
              <a:rPr lang="el-GR" dirty="0">
                <a:effectLst>
                  <a:outerShdw blurRad="38100" dist="38100" dir="2700000" algn="tl">
                    <a:srgbClr val="000000">
                      <a:alpha val="43137"/>
                    </a:srgbClr>
                  </a:outerShdw>
                </a:effectLst>
              </a:rPr>
              <a:t>Πρόγραμμα </a:t>
            </a:r>
            <a:r>
              <a:rPr lang="en-US" b="1" dirty="0">
                <a:effectLst>
                  <a:outerShdw blurRad="38100" dist="38100" dir="2700000" algn="tl">
                    <a:srgbClr val="000000">
                      <a:alpha val="43137"/>
                    </a:srgbClr>
                  </a:outerShdw>
                </a:effectLst>
              </a:rPr>
              <a:t>Prime95 </a:t>
            </a:r>
            <a:r>
              <a:rPr lang="el-GR" dirty="0">
                <a:effectLst>
                  <a:outerShdw blurRad="38100" dist="38100" dir="2700000" algn="tl">
                    <a:srgbClr val="000000">
                      <a:alpha val="43137"/>
                    </a:srgbClr>
                  </a:outerShdw>
                </a:effectLst>
              </a:rPr>
              <a:t>για εφαρμογή μέγιστου φορτίου</a:t>
            </a:r>
          </a:p>
        </p:txBody>
      </p:sp>
    </p:spTree>
    <p:extLst>
      <p:ext uri="{BB962C8B-B14F-4D97-AF65-F5344CB8AC3E}">
        <p14:creationId xmlns:p14="http://schemas.microsoft.com/office/powerpoint/2010/main" xmlns="" val="19136345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95759" y="0"/>
            <a:ext cx="12383518"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Ερευνητικό μέρος - Εκτέλεση πειράματος/Καταγραφή αποτελεσμάτων</a:t>
            </a:r>
          </a:p>
        </p:txBody>
      </p:sp>
      <p:sp>
        <p:nvSpPr>
          <p:cNvPr id="2" name="Slide Number Placeholder 1">
            <a:extLst>
              <a:ext uri="{FF2B5EF4-FFF2-40B4-BE49-F238E27FC236}">
                <a16:creationId xmlns:a16="http://schemas.microsoft.com/office/drawing/2014/main" xmlns="" id="{3DE3818D-234B-4BC5-81E0-91E3FD2B70E7}"/>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4" name="TextBox 3">
            <a:extLst>
              <a:ext uri="{FF2B5EF4-FFF2-40B4-BE49-F238E27FC236}">
                <a16:creationId xmlns:a16="http://schemas.microsoft.com/office/drawing/2014/main" xmlns="" id="{A67AF5B1-5BA8-4D1B-977C-B96D6E4916EE}"/>
              </a:ext>
            </a:extLst>
          </p:cNvPr>
          <p:cNvSpPr txBox="1"/>
          <p:nvPr/>
        </p:nvSpPr>
        <p:spPr>
          <a:xfrm>
            <a:off x="11505445" y="523220"/>
            <a:ext cx="682305" cy="523220"/>
          </a:xfrm>
          <a:prstGeom prst="rect">
            <a:avLst/>
          </a:prstGeom>
          <a:noFill/>
        </p:spPr>
        <p:txBody>
          <a:bodyPr wrap="square" rtlCol="0">
            <a:spAutoFit/>
          </a:bodyPr>
          <a:lstStyle/>
          <a:p>
            <a:r>
              <a:rPr lang="el-GR" sz="2800" b="1" dirty="0">
                <a:ln w="9525">
                  <a:solidFill>
                    <a:schemeClr val="bg1"/>
                  </a:solidFill>
                  <a:prstDash val="solid"/>
                </a:ln>
                <a:effectLst>
                  <a:outerShdw blurRad="12700" dist="38100" dir="2700000" algn="tl" rotWithShape="0">
                    <a:schemeClr val="bg1">
                      <a:lumMod val="50000"/>
                    </a:schemeClr>
                  </a:outerShdw>
                </a:effectLst>
              </a:rPr>
              <a:t>(1)</a:t>
            </a:r>
          </a:p>
        </p:txBody>
      </p:sp>
      <p:sp>
        <p:nvSpPr>
          <p:cNvPr id="7" name="TextBox 6">
            <a:extLst>
              <a:ext uri="{FF2B5EF4-FFF2-40B4-BE49-F238E27FC236}">
                <a16:creationId xmlns:a16="http://schemas.microsoft.com/office/drawing/2014/main" xmlns="" id="{A2BBEBE5-1429-4661-AD8B-0E665A8F9BD7}"/>
              </a:ext>
            </a:extLst>
          </p:cNvPr>
          <p:cNvSpPr txBox="1"/>
          <p:nvPr/>
        </p:nvSpPr>
        <p:spPr>
          <a:xfrm>
            <a:off x="6171501" y="694470"/>
            <a:ext cx="5333944" cy="5724644"/>
          </a:xfrm>
          <a:prstGeom prst="rect">
            <a:avLst/>
          </a:prstGeom>
          <a:noFill/>
        </p:spPr>
        <p:txBody>
          <a:bodyPr wrap="square" rtlCol="0">
            <a:spAutoFit/>
          </a:bodyPr>
          <a:lstStyle/>
          <a:p>
            <a:pPr marL="285750" indent="-285750">
              <a:buFont typeface="Arial" panose="020B0604020202020204" pitchFamily="34" charset="0"/>
              <a:buChar char="•"/>
            </a:pPr>
            <a:r>
              <a:rPr lang="el-GR" sz="1300" dirty="0">
                <a:effectLst>
                  <a:outerShdw blurRad="38100" dist="38100" dir="2700000" algn="tl">
                    <a:srgbClr val="000000">
                      <a:alpha val="43137"/>
                    </a:srgbClr>
                  </a:outerShdw>
                </a:effectLst>
              </a:rPr>
              <a:t>	Εξετάζοντας το γράφημα των μέσων όρων από τις δύο μετρήσεις, παρατηρούμε απότομη αύξηση</a:t>
            </a:r>
            <a:r>
              <a:rPr lang="en-US" sz="1300" dirty="0">
                <a:effectLst>
                  <a:outerShdw blurRad="38100" dist="38100" dir="2700000" algn="tl">
                    <a:srgbClr val="000000">
                      <a:alpha val="43137"/>
                    </a:srgbClr>
                  </a:outerShdw>
                </a:effectLst>
              </a:rPr>
              <a:t> </a:t>
            </a:r>
            <a:r>
              <a:rPr lang="el-GR" sz="1300" dirty="0">
                <a:effectLst>
                  <a:outerShdw blurRad="38100" dist="38100" dir="2700000" algn="tl">
                    <a:srgbClr val="000000">
                      <a:alpha val="43137"/>
                    </a:srgbClr>
                  </a:outerShdw>
                </a:effectLst>
              </a:rPr>
              <a:t>στα πρώτα ~5</a:t>
            </a:r>
            <a:r>
              <a:rPr lang="en-US" sz="1300" dirty="0">
                <a:effectLst>
                  <a:outerShdw blurRad="38100" dist="38100" dir="2700000" algn="tl">
                    <a:srgbClr val="000000">
                      <a:alpha val="43137"/>
                    </a:srgbClr>
                  </a:outerShdw>
                </a:effectLst>
              </a:rPr>
              <a:t>s</a:t>
            </a:r>
            <a:r>
              <a:rPr lang="el-GR" sz="1300" dirty="0">
                <a:effectLst>
                  <a:outerShdw blurRad="38100" dist="38100" dir="2700000" algn="tl">
                    <a:srgbClr val="000000">
                      <a:alpha val="43137"/>
                    </a:srgbClr>
                  </a:outerShdw>
                </a:effectLst>
              </a:rPr>
              <a:t>, ενώ επιβράδυνση της αύξησης για τα ~20</a:t>
            </a:r>
            <a:r>
              <a:rPr lang="en-US" sz="1300" dirty="0">
                <a:effectLst>
                  <a:outerShdw blurRad="38100" dist="38100" dir="2700000" algn="tl">
                    <a:srgbClr val="000000">
                      <a:alpha val="43137"/>
                    </a:srgbClr>
                  </a:outerShdw>
                </a:effectLst>
              </a:rPr>
              <a:t>s, </a:t>
            </a:r>
            <a:r>
              <a:rPr lang="el-GR" sz="1300" dirty="0">
                <a:effectLst>
                  <a:outerShdw blurRad="38100" dist="38100" dir="2700000" algn="tl">
                    <a:srgbClr val="000000">
                      <a:alpha val="43137"/>
                    </a:srgbClr>
                  </a:outerShdw>
                </a:effectLst>
              </a:rPr>
              <a:t>που θα ακολουθήσουν. Έπειτα, η θερμοκρασία σταθεροποιείται στους 85°</a:t>
            </a:r>
            <a:r>
              <a:rPr lang="en-US" sz="1300" dirty="0">
                <a:effectLst>
                  <a:outerShdw blurRad="38100" dist="38100" dir="2700000" algn="tl">
                    <a:srgbClr val="000000">
                      <a:alpha val="43137"/>
                    </a:srgbClr>
                  </a:outerShdw>
                </a:effectLst>
              </a:rPr>
              <a:t>C</a:t>
            </a:r>
            <a:r>
              <a:rPr lang="el-GR" sz="1300" dirty="0">
                <a:effectLst>
                  <a:outerShdw blurRad="38100" dist="38100" dir="2700000" algn="tl">
                    <a:srgbClr val="000000">
                      <a:alpha val="43137"/>
                    </a:srgbClr>
                  </a:outerShdw>
                </a:effectLst>
              </a:rPr>
              <a:t> (+/- </a:t>
            </a:r>
            <a:r>
              <a:rPr lang="en-US" sz="1300" dirty="0">
                <a:effectLst>
                  <a:outerShdw blurRad="38100" dist="38100" dir="2700000" algn="tl">
                    <a:srgbClr val="000000">
                      <a:alpha val="43137"/>
                    </a:srgbClr>
                  </a:outerShdw>
                </a:effectLst>
              </a:rPr>
              <a:t> 2</a:t>
            </a:r>
            <a:r>
              <a:rPr lang="el-GR" sz="1300" dirty="0">
                <a:effectLst>
                  <a:outerShdw blurRad="38100" dist="38100" dir="2700000" algn="tl">
                    <a:srgbClr val="000000">
                      <a:alpha val="43137"/>
                    </a:srgbClr>
                  </a:outerShdw>
                </a:effectLst>
              </a:rPr>
              <a:t>°</a:t>
            </a:r>
            <a:r>
              <a:rPr lang="en-US" sz="1300" dirty="0">
                <a:effectLst>
                  <a:outerShdw blurRad="38100" dist="38100" dir="2700000" algn="tl">
                    <a:srgbClr val="000000">
                      <a:alpha val="43137"/>
                    </a:srgbClr>
                  </a:outerShdw>
                </a:effectLst>
              </a:rPr>
              <a:t>C</a:t>
            </a:r>
            <a:r>
              <a:rPr lang="el-GR" sz="1300" dirty="0">
                <a:effectLst>
                  <a:outerShdw blurRad="38100" dist="38100" dir="2700000" algn="tl">
                    <a:srgbClr val="000000">
                      <a:alpha val="43137"/>
                    </a:srgbClr>
                  </a:outerShdw>
                </a:effectLst>
              </a:rPr>
              <a:t>) και μετά από ~335</a:t>
            </a:r>
            <a:r>
              <a:rPr lang="en-US" sz="1300" dirty="0">
                <a:effectLst>
                  <a:outerShdw blurRad="38100" dist="38100" dir="2700000" algn="tl">
                    <a:srgbClr val="000000">
                      <a:alpha val="43137"/>
                    </a:srgbClr>
                  </a:outerShdw>
                </a:effectLst>
              </a:rPr>
              <a:t>s</a:t>
            </a:r>
            <a:r>
              <a:rPr lang="el-GR" sz="1300" dirty="0">
                <a:effectLst>
                  <a:outerShdw blurRad="38100" dist="38100" dir="2700000" algn="tl">
                    <a:srgbClr val="000000">
                      <a:alpha val="43137"/>
                    </a:srgbClr>
                  </a:outerShdw>
                </a:effectLst>
              </a:rPr>
              <a:t>, μειώνεται με τον ίδιο τρόπο που αυξήθηκε, καθώς αφαιρείται το φορτίο.</a:t>
            </a:r>
          </a:p>
          <a:p>
            <a:endParaRPr lang="el-GR" sz="13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sz="1300" dirty="0">
                <a:effectLst>
                  <a:outerShdw blurRad="38100" dist="38100" dir="2700000" algn="tl">
                    <a:srgbClr val="000000">
                      <a:alpha val="43137"/>
                    </a:srgbClr>
                  </a:outerShdw>
                </a:effectLst>
              </a:rPr>
              <a:t>	Παρατηρώντας την αύξηση και μείωση, η αύξηση είναι σχεδόν άμεση και αντιπροσωπεύει εκθετική συνάρτηση</a:t>
            </a:r>
            <a:r>
              <a:rPr lang="en-US" sz="1300" dirty="0">
                <a:effectLst>
                  <a:outerShdw blurRad="38100" dist="38100" dir="2700000" algn="tl">
                    <a:srgbClr val="000000">
                      <a:alpha val="43137"/>
                    </a:srgbClr>
                  </a:outerShdw>
                </a:effectLst>
              </a:rPr>
              <a:t/>
            </a:r>
            <a:br>
              <a:rPr lang="en-US"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a:t>
            </a:r>
            <a:r>
              <a:rPr lang="en-US" sz="1300" dirty="0">
                <a:effectLst>
                  <a:outerShdw blurRad="38100" dist="38100" dir="2700000" algn="tl">
                    <a:srgbClr val="000000">
                      <a:alpha val="43137"/>
                    </a:srgbClr>
                  </a:outerShdw>
                </a:effectLst>
              </a:rPr>
              <a:t>y = x^2)</a:t>
            </a:r>
            <a:r>
              <a:rPr lang="el-GR" sz="1300" dirty="0">
                <a:effectLst>
                  <a:outerShdw blurRad="38100" dist="38100" dir="2700000" algn="tl">
                    <a:srgbClr val="000000">
                      <a:alpha val="43137"/>
                    </a:srgbClr>
                  </a:outerShdw>
                </a:effectLst>
              </a:rPr>
              <a:t>, ενώ η μείωση συμβαίνει με τρόπο παρόμοιο αλλά ομαλότερο. (</a:t>
            </a:r>
            <a:r>
              <a:rPr lang="en-US" sz="1300" dirty="0">
                <a:effectLst>
                  <a:outerShdw blurRad="38100" dist="38100" dir="2700000" algn="tl">
                    <a:srgbClr val="000000">
                      <a:alpha val="43137"/>
                    </a:srgbClr>
                  </a:outerShdw>
                </a:effectLst>
              </a:rPr>
              <a:t>y = x^-1 {</a:t>
            </a:r>
            <a:r>
              <a:rPr lang="el-GR" sz="1300" dirty="0">
                <a:effectLst>
                  <a:outerShdw blurRad="38100" dist="38100" dir="2700000" algn="tl">
                    <a:srgbClr val="000000">
                      <a:alpha val="43137"/>
                    </a:srgbClr>
                  </a:outerShdw>
                </a:effectLst>
              </a:rPr>
              <a:t>Θετικό </a:t>
            </a:r>
            <a:r>
              <a:rPr lang="en-US" sz="1300" dirty="0">
                <a:effectLst>
                  <a:outerShdw blurRad="38100" dist="38100" dir="2700000" algn="tl">
                    <a:srgbClr val="000000">
                      <a:alpha val="43137"/>
                    </a:srgbClr>
                  </a:outerShdw>
                </a:effectLst>
              </a:rPr>
              <a:t>x</a:t>
            </a:r>
            <a:r>
              <a:rPr lang="el-GR" sz="1300" dirty="0">
                <a:effectLst>
                  <a:outerShdw blurRad="38100" dist="38100" dir="2700000" algn="tl">
                    <a:srgbClr val="000000">
                      <a:alpha val="43137"/>
                    </a:srgbClr>
                  </a:outerShdw>
                </a:effectLst>
              </a:rPr>
              <a:t>} ).</a:t>
            </a:r>
            <a:endParaRPr lang="en-US" sz="1300" dirty="0">
              <a:effectLst>
                <a:outerShdw blurRad="38100" dist="38100" dir="2700000" algn="tl">
                  <a:srgbClr val="000000">
                    <a:alpha val="43137"/>
                  </a:srgbClr>
                </a:outerShdw>
              </a:effectLst>
            </a:endParaRPr>
          </a:p>
          <a:p>
            <a:endParaRPr lang="en-US" sz="13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sz="1300" dirty="0">
                <a:effectLst>
                  <a:outerShdw blurRad="38100" dist="38100" dir="2700000" algn="tl">
                    <a:srgbClr val="000000">
                      <a:alpha val="43137"/>
                    </a:srgbClr>
                  </a:outerShdw>
                </a:effectLst>
              </a:rPr>
              <a:t>	Καθ’ όλη την διάρκεια του πειράματος, με εξαίρεση</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την αρχή και</a:t>
            </a:r>
            <a:r>
              <a:rPr lang="en-US" sz="1300" dirty="0">
                <a:effectLst>
                  <a:outerShdw blurRad="38100" dist="38100" dir="2700000" algn="tl">
                    <a:srgbClr val="000000">
                      <a:alpha val="43137"/>
                    </a:srgbClr>
                  </a:outerShdw>
                </a:effectLst>
              </a:rPr>
              <a:t> </a:t>
            </a:r>
            <a:r>
              <a:rPr lang="el-GR" sz="1300" dirty="0">
                <a:effectLst>
                  <a:outerShdw blurRad="38100" dist="38100" dir="2700000" algn="tl">
                    <a:srgbClr val="000000">
                      <a:alpha val="43137"/>
                    </a:srgbClr>
                  </a:outerShdw>
                </a:effectLst>
              </a:rPr>
              <a:t>το τέλος, ο υπολογιστής φαίνεται να</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εκμεταλλεύεται την επιβράδυνση της θέρμανσης</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στις υψηλότερες θερμοκρασίες των 70-85°</a:t>
            </a:r>
            <a:r>
              <a:rPr lang="en-US" sz="1300" dirty="0">
                <a:effectLst>
                  <a:outerShdw blurRad="38100" dist="38100" dir="2700000" algn="tl">
                    <a:srgbClr val="000000">
                      <a:alpha val="43137"/>
                    </a:srgbClr>
                  </a:outerShdw>
                </a:effectLst>
              </a:rPr>
              <a:t>C</a:t>
            </a:r>
            <a:r>
              <a:rPr lang="el-GR" sz="1300" dirty="0">
                <a:effectLst>
                  <a:outerShdw blurRad="38100" dist="38100" dir="2700000" algn="tl">
                    <a:srgbClr val="000000">
                      <a:alpha val="43137"/>
                    </a:srgbClr>
                  </a:outerShdw>
                </a:effectLst>
              </a:rPr>
              <a:t> και την</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άμεση πτώση θερμοκρασιών με ελαφρύ φορτίο.</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	Με σύντομους περιορισμούς του χρονισμού</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του συστήματος (</a:t>
            </a:r>
            <a:r>
              <a:rPr lang="en-US" sz="1300" dirty="0">
                <a:effectLst>
                  <a:outerShdw blurRad="38100" dist="38100" dir="2700000" algn="tl">
                    <a:srgbClr val="000000">
                      <a:alpha val="43137"/>
                    </a:srgbClr>
                  </a:outerShdw>
                </a:effectLst>
              </a:rPr>
              <a:t>CPU Throttling</a:t>
            </a:r>
            <a:r>
              <a:rPr lang="el-GR" sz="1300" dirty="0">
                <a:effectLst>
                  <a:outerShdw blurRad="38100" dist="38100" dir="2700000" algn="tl">
                    <a:srgbClr val="000000">
                      <a:alpha val="43137"/>
                    </a:srgbClr>
                  </a:outerShdw>
                </a:effectLst>
              </a:rPr>
              <a:t>) από -40%</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μέχρι και -70%, επιτυγχάνεται περιορισμός</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των θερμοκρασιών.</a:t>
            </a:r>
          </a:p>
          <a:p>
            <a:pPr marL="285750" indent="-285750">
              <a:buFont typeface="Arial" panose="020B0604020202020204" pitchFamily="34" charset="0"/>
              <a:buChar char="•"/>
            </a:pPr>
            <a:r>
              <a:rPr lang="el-GR" sz="1300" dirty="0">
                <a:effectLst>
                  <a:outerShdw blurRad="38100" dist="38100" dir="2700000" algn="tl">
                    <a:srgbClr val="000000">
                      <a:alpha val="43137"/>
                    </a:srgbClr>
                  </a:outerShdw>
                </a:effectLst>
              </a:rPr>
              <a:t>	Ελέγχοντας τις θερμοκρασίες με</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των παραπάνω τρόπο, δηλαδή</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εντός των ορίων των 70°</a:t>
            </a:r>
            <a:r>
              <a:rPr lang="en-US" sz="1300" dirty="0">
                <a:effectLst>
                  <a:outerShdw blurRad="38100" dist="38100" dir="2700000" algn="tl">
                    <a:srgbClr val="000000">
                      <a:alpha val="43137"/>
                    </a:srgbClr>
                  </a:outerShdw>
                </a:effectLst>
              </a:rPr>
              <a:t>C</a:t>
            </a:r>
            <a:r>
              <a:rPr lang="el-GR" sz="1300" dirty="0">
                <a:effectLst>
                  <a:outerShdw blurRad="38100" dist="38100" dir="2700000" algn="tl">
                    <a:srgbClr val="000000">
                      <a:alpha val="43137"/>
                    </a:srgbClr>
                  </a:outerShdw>
                </a:effectLst>
              </a:rPr>
              <a:t> - 85°</a:t>
            </a:r>
            <a:r>
              <a:rPr lang="en-US" sz="1300" dirty="0">
                <a:effectLst>
                  <a:outerShdw blurRad="38100" dist="38100" dir="2700000" algn="tl">
                    <a:srgbClr val="000000">
                      <a:alpha val="43137"/>
                    </a:srgbClr>
                  </a:outerShdw>
                </a:effectLst>
              </a:rPr>
              <a:t>C</a:t>
            </a:r>
            <a:r>
              <a:rPr lang="el-GR" sz="1300" dirty="0">
                <a:effectLst>
                  <a:outerShdw blurRad="38100" dist="38100" dir="2700000" algn="tl">
                    <a:srgbClr val="000000">
                      <a:alpha val="43137"/>
                    </a:srgbClr>
                  </a:outerShdw>
                </a:effectLst>
              </a:rPr>
              <a:t>,</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διατηρείται υψηλός μέσος όρος</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χρονισμού καθώς και ασφαλείς</a:t>
            </a:r>
            <a:br>
              <a:rPr lang="el-GR" sz="1300" dirty="0">
                <a:effectLst>
                  <a:outerShdw blurRad="38100" dist="38100" dir="2700000" algn="tl">
                    <a:srgbClr val="000000">
                      <a:alpha val="43137"/>
                    </a:srgbClr>
                  </a:outerShdw>
                </a:effectLst>
              </a:rPr>
            </a:br>
            <a:r>
              <a:rPr lang="el-GR" sz="1300" dirty="0">
                <a:effectLst>
                  <a:outerShdw blurRad="38100" dist="38100" dir="2700000" algn="tl">
                    <a:srgbClr val="000000">
                      <a:alpha val="43137"/>
                    </a:srgbClr>
                  </a:outerShdw>
                </a:effectLst>
              </a:rPr>
              <a:t>θερμοκρασίες.</a:t>
            </a:r>
            <a:r>
              <a:rPr lang="el-GR" sz="1500" dirty="0">
                <a:effectLst>
                  <a:outerShdw blurRad="38100" dist="38100" dir="2700000" algn="tl">
                    <a:srgbClr val="000000">
                      <a:alpha val="43137"/>
                    </a:srgbClr>
                  </a:outerShdw>
                </a:effectLst>
              </a:rPr>
              <a:t/>
            </a:r>
            <a:br>
              <a:rPr lang="el-GR" sz="1500" dirty="0">
                <a:effectLst>
                  <a:outerShdw blurRad="38100" dist="38100" dir="2700000" algn="tl">
                    <a:srgbClr val="000000">
                      <a:alpha val="43137"/>
                    </a:srgbClr>
                  </a:outerShdw>
                </a:effectLst>
              </a:rPr>
            </a:br>
            <a:endParaRPr lang="el-GR" sz="1500"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xmlns="" id="{3F831033-DF66-43EC-AB89-8685B3AD7691}"/>
              </a:ext>
            </a:extLst>
          </p:cNvPr>
          <p:cNvPicPr>
            <a:picLocks noChangeAspect="1"/>
          </p:cNvPicPr>
          <p:nvPr/>
        </p:nvPicPr>
        <p:blipFill>
          <a:blip r:embed="rId2"/>
          <a:stretch>
            <a:fillRect/>
          </a:stretch>
        </p:blipFill>
        <p:spPr>
          <a:xfrm>
            <a:off x="185051" y="695378"/>
            <a:ext cx="5996319" cy="4791930"/>
          </a:xfrm>
          <a:prstGeom prst="rect">
            <a:avLst/>
          </a:prstGeom>
          <a:ln>
            <a:noFill/>
          </a:ln>
          <a:effectLst>
            <a:outerShdw blurRad="190500" algn="tl" rotWithShape="0">
              <a:srgbClr val="000000">
                <a:alpha val="70000"/>
              </a:srgbClr>
            </a:outerShdw>
          </a:effectLst>
        </p:spPr>
      </p:pic>
      <p:sp>
        <p:nvSpPr>
          <p:cNvPr id="8" name="TextBox 7">
            <a:extLst>
              <a:ext uri="{FF2B5EF4-FFF2-40B4-BE49-F238E27FC236}">
                <a16:creationId xmlns:a16="http://schemas.microsoft.com/office/drawing/2014/main" xmlns="" id="{5F29FE39-AAF4-4BE4-99C0-037E747BCE06}"/>
              </a:ext>
            </a:extLst>
          </p:cNvPr>
          <p:cNvSpPr txBox="1"/>
          <p:nvPr/>
        </p:nvSpPr>
        <p:spPr>
          <a:xfrm>
            <a:off x="185052" y="5659466"/>
            <a:ext cx="5910948" cy="646331"/>
          </a:xfrm>
          <a:prstGeom prst="rect">
            <a:avLst/>
          </a:prstGeom>
          <a:noFill/>
        </p:spPr>
        <p:txBody>
          <a:bodyPr wrap="square" rtlCol="0">
            <a:spAutoFit/>
          </a:bodyPr>
          <a:lstStyle/>
          <a:p>
            <a:r>
              <a:rPr lang="el-GR" dirty="0">
                <a:solidFill>
                  <a:srgbClr val="FFC000"/>
                </a:solidFill>
                <a:effectLst>
                  <a:outerShdw blurRad="38100" dist="38100" dir="2700000" algn="tl">
                    <a:srgbClr val="000000">
                      <a:alpha val="43137"/>
                    </a:srgbClr>
                  </a:outerShdw>
                </a:effectLst>
              </a:rPr>
              <a:t>Σημείωση: Στον οριζόντιο άξονα του χρόνου, η μονάδα μέτρησης είναι τα </a:t>
            </a:r>
            <a:r>
              <a:rPr lang="el-GR" b="1" dirty="0">
                <a:solidFill>
                  <a:srgbClr val="FFC000"/>
                </a:solidFill>
                <a:effectLst>
                  <a:outerShdw blurRad="38100" dist="38100" dir="2700000" algn="tl">
                    <a:srgbClr val="000000">
                      <a:alpha val="43137"/>
                    </a:srgbClr>
                  </a:outerShdw>
                </a:effectLst>
              </a:rPr>
              <a:t>5</a:t>
            </a:r>
            <a:r>
              <a:rPr lang="en-US" b="1" dirty="0">
                <a:solidFill>
                  <a:srgbClr val="FFC000"/>
                </a:solidFill>
                <a:effectLst>
                  <a:outerShdw blurRad="38100" dist="38100" dir="2700000" algn="tl">
                    <a:srgbClr val="000000">
                      <a:alpha val="43137"/>
                    </a:srgbClr>
                  </a:outerShdw>
                </a:effectLst>
              </a:rPr>
              <a:t>s.</a:t>
            </a:r>
            <a:endParaRPr lang="el-GR"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634550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95759" y="0"/>
            <a:ext cx="12383518"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Ερευνητικό μέρος - Εκτέλεση πειράματος/Καταγραφή αποτελεσμάτων</a:t>
            </a:r>
          </a:p>
        </p:txBody>
      </p:sp>
      <p:sp>
        <p:nvSpPr>
          <p:cNvPr id="2" name="Slide Number Placeholder 1">
            <a:extLst>
              <a:ext uri="{FF2B5EF4-FFF2-40B4-BE49-F238E27FC236}">
                <a16:creationId xmlns:a16="http://schemas.microsoft.com/office/drawing/2014/main" xmlns="" id="{3DE3818D-234B-4BC5-81E0-91E3FD2B70E7}"/>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4" name="TextBox 3">
            <a:extLst>
              <a:ext uri="{FF2B5EF4-FFF2-40B4-BE49-F238E27FC236}">
                <a16:creationId xmlns:a16="http://schemas.microsoft.com/office/drawing/2014/main" xmlns="" id="{DB698813-6470-4CA5-B178-809268CFA35A}"/>
              </a:ext>
            </a:extLst>
          </p:cNvPr>
          <p:cNvSpPr txBox="1"/>
          <p:nvPr/>
        </p:nvSpPr>
        <p:spPr>
          <a:xfrm>
            <a:off x="11505445" y="523220"/>
            <a:ext cx="682305" cy="523220"/>
          </a:xfrm>
          <a:prstGeom prst="rect">
            <a:avLst/>
          </a:prstGeom>
          <a:noFill/>
        </p:spPr>
        <p:txBody>
          <a:bodyPr wrap="square" rtlCol="0">
            <a:spAutoFit/>
          </a:bodyPr>
          <a:lstStyle/>
          <a:p>
            <a:r>
              <a:rPr lang="el-GR" sz="2800" b="1" dirty="0">
                <a:ln w="9525">
                  <a:solidFill>
                    <a:schemeClr val="bg1"/>
                  </a:solidFill>
                  <a:prstDash val="solid"/>
                </a:ln>
                <a:effectLst>
                  <a:outerShdw blurRad="12700" dist="38100" dir="2700000" algn="tl" rotWithShape="0">
                    <a:schemeClr val="bg1">
                      <a:lumMod val="50000"/>
                    </a:schemeClr>
                  </a:outerShdw>
                </a:effectLst>
              </a:rPr>
              <a:t>(2)</a:t>
            </a:r>
          </a:p>
        </p:txBody>
      </p:sp>
      <p:pic>
        <p:nvPicPr>
          <p:cNvPr id="5" name="Picture 4">
            <a:extLst>
              <a:ext uri="{FF2B5EF4-FFF2-40B4-BE49-F238E27FC236}">
                <a16:creationId xmlns:a16="http://schemas.microsoft.com/office/drawing/2014/main" xmlns="" id="{4BFFA9A7-AA8F-44BE-8C06-6748A76A0AE0}"/>
              </a:ext>
            </a:extLst>
          </p:cNvPr>
          <p:cNvPicPr>
            <a:picLocks noChangeAspect="1"/>
          </p:cNvPicPr>
          <p:nvPr/>
        </p:nvPicPr>
        <p:blipFill>
          <a:blip r:embed="rId2"/>
          <a:stretch>
            <a:fillRect/>
          </a:stretch>
        </p:blipFill>
        <p:spPr>
          <a:xfrm>
            <a:off x="341752" y="784830"/>
            <a:ext cx="3352485" cy="2749493"/>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xmlns="" id="{676BB0F6-3DB6-4846-82E5-4997B83CC5F6}"/>
              </a:ext>
            </a:extLst>
          </p:cNvPr>
          <p:cNvPicPr>
            <a:picLocks noChangeAspect="1"/>
          </p:cNvPicPr>
          <p:nvPr/>
        </p:nvPicPr>
        <p:blipFill>
          <a:blip r:embed="rId3"/>
          <a:stretch>
            <a:fillRect/>
          </a:stretch>
        </p:blipFill>
        <p:spPr>
          <a:xfrm>
            <a:off x="341751" y="3795933"/>
            <a:ext cx="3352485" cy="2749493"/>
          </a:xfrm>
          <a:prstGeom prst="rect">
            <a:avLst/>
          </a:prstGeom>
          <a:ln>
            <a:noFill/>
          </a:ln>
          <a:effectLst>
            <a:outerShdw blurRad="190500" algn="tl" rotWithShape="0">
              <a:srgbClr val="000000">
                <a:alpha val="70000"/>
              </a:srgbClr>
            </a:outerShdw>
          </a:effectLst>
        </p:spPr>
      </p:pic>
      <p:sp>
        <p:nvSpPr>
          <p:cNvPr id="10" name="TextBox 9">
            <a:extLst>
              <a:ext uri="{FF2B5EF4-FFF2-40B4-BE49-F238E27FC236}">
                <a16:creationId xmlns:a16="http://schemas.microsoft.com/office/drawing/2014/main" xmlns="" id="{A8533C36-6684-401D-8902-471832F30B79}"/>
              </a:ext>
            </a:extLst>
          </p:cNvPr>
          <p:cNvSpPr txBox="1"/>
          <p:nvPr/>
        </p:nvSpPr>
        <p:spPr>
          <a:xfrm rot="16200000">
            <a:off x="-318959" y="2028769"/>
            <a:ext cx="1059810"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Πυρήνας 1</a:t>
            </a:r>
          </a:p>
        </p:txBody>
      </p:sp>
      <p:sp>
        <p:nvSpPr>
          <p:cNvPr id="11" name="TextBox 10">
            <a:extLst>
              <a:ext uri="{FF2B5EF4-FFF2-40B4-BE49-F238E27FC236}">
                <a16:creationId xmlns:a16="http://schemas.microsoft.com/office/drawing/2014/main" xmlns="" id="{8B40922A-A9A3-42AE-8A48-653FD6375767}"/>
              </a:ext>
            </a:extLst>
          </p:cNvPr>
          <p:cNvSpPr txBox="1"/>
          <p:nvPr/>
        </p:nvSpPr>
        <p:spPr>
          <a:xfrm rot="16200000">
            <a:off x="-318959" y="5039871"/>
            <a:ext cx="1059810"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Πυρήνας 2</a:t>
            </a:r>
          </a:p>
        </p:txBody>
      </p:sp>
      <p:pic>
        <p:nvPicPr>
          <p:cNvPr id="13" name="Picture 12">
            <a:extLst>
              <a:ext uri="{FF2B5EF4-FFF2-40B4-BE49-F238E27FC236}">
                <a16:creationId xmlns:a16="http://schemas.microsoft.com/office/drawing/2014/main" xmlns="" id="{5A84DAD5-817A-4EFC-870B-8E8BC48D8811}"/>
              </a:ext>
            </a:extLst>
          </p:cNvPr>
          <p:cNvPicPr>
            <a:picLocks noChangeAspect="1"/>
          </p:cNvPicPr>
          <p:nvPr/>
        </p:nvPicPr>
        <p:blipFill>
          <a:blip r:embed="rId4"/>
          <a:stretch>
            <a:fillRect/>
          </a:stretch>
        </p:blipFill>
        <p:spPr>
          <a:xfrm>
            <a:off x="4740164" y="784829"/>
            <a:ext cx="3233516" cy="2749493"/>
          </a:xfrm>
          <a:prstGeom prst="rect">
            <a:avLst/>
          </a:prstGeom>
        </p:spPr>
      </p:pic>
      <p:sp>
        <p:nvSpPr>
          <p:cNvPr id="14" name="TextBox 13">
            <a:extLst>
              <a:ext uri="{FF2B5EF4-FFF2-40B4-BE49-F238E27FC236}">
                <a16:creationId xmlns:a16="http://schemas.microsoft.com/office/drawing/2014/main" xmlns="" id="{EB81EC98-9E8B-4403-9FF2-F2EC128DFD73}"/>
              </a:ext>
            </a:extLst>
          </p:cNvPr>
          <p:cNvSpPr txBox="1"/>
          <p:nvPr/>
        </p:nvSpPr>
        <p:spPr>
          <a:xfrm rot="16200000">
            <a:off x="4079454" y="2028769"/>
            <a:ext cx="1059810"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Πυρήνας 3</a:t>
            </a:r>
          </a:p>
        </p:txBody>
      </p:sp>
      <p:pic>
        <p:nvPicPr>
          <p:cNvPr id="16" name="Picture 15">
            <a:extLst>
              <a:ext uri="{FF2B5EF4-FFF2-40B4-BE49-F238E27FC236}">
                <a16:creationId xmlns:a16="http://schemas.microsoft.com/office/drawing/2014/main" xmlns="" id="{A7BAE1E7-C4AD-46B2-86B4-AA93422C7C83}"/>
              </a:ext>
            </a:extLst>
          </p:cNvPr>
          <p:cNvPicPr>
            <a:picLocks noChangeAspect="1"/>
          </p:cNvPicPr>
          <p:nvPr/>
        </p:nvPicPr>
        <p:blipFill>
          <a:blip r:embed="rId5"/>
          <a:stretch>
            <a:fillRect/>
          </a:stretch>
        </p:blipFill>
        <p:spPr>
          <a:xfrm>
            <a:off x="4740164" y="3795933"/>
            <a:ext cx="3233516" cy="2749493"/>
          </a:xfrm>
          <a:prstGeom prst="rect">
            <a:avLst/>
          </a:prstGeom>
        </p:spPr>
      </p:pic>
      <p:sp>
        <p:nvSpPr>
          <p:cNvPr id="17" name="TextBox 16">
            <a:extLst>
              <a:ext uri="{FF2B5EF4-FFF2-40B4-BE49-F238E27FC236}">
                <a16:creationId xmlns:a16="http://schemas.microsoft.com/office/drawing/2014/main" xmlns="" id="{AFDD21EF-36A7-49C2-8B01-27BC01B31C6D}"/>
              </a:ext>
            </a:extLst>
          </p:cNvPr>
          <p:cNvSpPr txBox="1"/>
          <p:nvPr/>
        </p:nvSpPr>
        <p:spPr>
          <a:xfrm rot="16200000">
            <a:off x="4079454" y="5039872"/>
            <a:ext cx="1059810" cy="261610"/>
          </a:xfrm>
          <a:prstGeom prst="rect">
            <a:avLst/>
          </a:prstGeom>
          <a:noFill/>
        </p:spPr>
        <p:txBody>
          <a:bodyPr wrap="square" rtlCol="0">
            <a:spAutoFit/>
          </a:bodyPr>
          <a:lstStyle/>
          <a:p>
            <a:r>
              <a:rPr lang="el-GR" sz="1100" dirty="0">
                <a:effectLst>
                  <a:outerShdw blurRad="38100" dist="38100" dir="2700000" algn="tl">
                    <a:srgbClr val="000000">
                      <a:alpha val="43137"/>
                    </a:srgbClr>
                  </a:outerShdw>
                </a:effectLst>
              </a:rPr>
              <a:t>Πυρήνας 4</a:t>
            </a:r>
          </a:p>
        </p:txBody>
      </p:sp>
      <p:sp>
        <p:nvSpPr>
          <p:cNvPr id="18" name="TextBox 17">
            <a:extLst>
              <a:ext uri="{FF2B5EF4-FFF2-40B4-BE49-F238E27FC236}">
                <a16:creationId xmlns:a16="http://schemas.microsoft.com/office/drawing/2014/main" xmlns="" id="{4FDDA4D3-DFA2-4E77-9655-08BB3D667027}"/>
              </a:ext>
            </a:extLst>
          </p:cNvPr>
          <p:cNvSpPr txBox="1"/>
          <p:nvPr/>
        </p:nvSpPr>
        <p:spPr>
          <a:xfrm>
            <a:off x="8497765" y="1120676"/>
            <a:ext cx="3007680" cy="2554545"/>
          </a:xfrm>
          <a:prstGeom prst="rect">
            <a:avLst/>
          </a:prstGeom>
          <a:noFill/>
        </p:spPr>
        <p:txBody>
          <a:bodyPr wrap="square" rtlCol="0">
            <a:spAutoFit/>
          </a:bodyPr>
          <a:lstStyle/>
          <a:p>
            <a:pPr marL="285750" indent="-285750">
              <a:buFont typeface="Arial" panose="020B0604020202020204" pitchFamily="34" charset="0"/>
              <a:buChar char="•"/>
            </a:pPr>
            <a:r>
              <a:rPr lang="el-GR" sz="1600" dirty="0">
                <a:effectLst>
                  <a:outerShdw blurRad="38100" dist="38100" dir="2700000" algn="tl">
                    <a:srgbClr val="000000">
                      <a:alpha val="43137"/>
                    </a:srgbClr>
                  </a:outerShdw>
                </a:effectLst>
              </a:rPr>
              <a:t>Εξετάζοντας τον κάθε πυρήνα ξεχωριστά, παρατηρούμε ότι ο Η/Υ</a:t>
            </a:r>
            <a:br>
              <a:rPr lang="el-GR" sz="1600" dirty="0">
                <a:effectLst>
                  <a:outerShdw blurRad="38100" dist="38100" dir="2700000" algn="tl">
                    <a:srgbClr val="000000">
                      <a:alpha val="43137"/>
                    </a:srgbClr>
                  </a:outerShdw>
                </a:effectLst>
              </a:rPr>
            </a:br>
            <a:r>
              <a:rPr lang="el-GR" sz="1600" dirty="0">
                <a:effectLst>
                  <a:outerShdw blurRad="38100" dist="38100" dir="2700000" algn="tl">
                    <a:srgbClr val="000000">
                      <a:alpha val="43137"/>
                    </a:srgbClr>
                  </a:outerShdw>
                </a:effectLst>
              </a:rPr>
              <a:t>χρησιμοποίησε την ίδια</a:t>
            </a:r>
            <a:br>
              <a:rPr lang="el-GR" sz="1600" dirty="0">
                <a:effectLst>
                  <a:outerShdw blurRad="38100" dist="38100" dir="2700000" algn="tl">
                    <a:srgbClr val="000000">
                      <a:alpha val="43137"/>
                    </a:srgbClr>
                  </a:outerShdw>
                </a:effectLst>
              </a:rPr>
            </a:br>
            <a:r>
              <a:rPr lang="el-GR" sz="1600" dirty="0">
                <a:effectLst>
                  <a:outerShdw blurRad="38100" dist="38100" dir="2700000" algn="tl">
                    <a:srgbClr val="000000">
                      <a:alpha val="43137"/>
                    </a:srgbClr>
                  </a:outerShdw>
                </a:effectLst>
              </a:rPr>
              <a:t>τεχνική για όλους τους πυρήνες, καθώς και παρόμοια αύξηση μορφής </a:t>
            </a:r>
            <a:r>
              <a:rPr lang="en-US" sz="1600" b="1" dirty="0">
                <a:effectLst>
                  <a:outerShdw blurRad="38100" dist="38100" dir="2700000" algn="tl">
                    <a:srgbClr val="000000">
                      <a:alpha val="43137"/>
                    </a:srgbClr>
                  </a:outerShdw>
                </a:effectLst>
              </a:rPr>
              <a:t>y = x</a:t>
            </a:r>
            <a:r>
              <a:rPr lang="el-GR" sz="1600" b="1" dirty="0">
                <a:effectLst>
                  <a:outerShdw blurRad="38100" dist="38100" dir="2700000" algn="tl">
                    <a:srgbClr val="000000">
                      <a:alpha val="43137"/>
                    </a:srgbClr>
                  </a:outerShdw>
                </a:effectLst>
              </a:rPr>
              <a:t>^2</a:t>
            </a:r>
            <a:r>
              <a:rPr lang="en-US" sz="1600" b="1" dirty="0">
                <a:effectLst>
                  <a:outerShdw blurRad="38100" dist="38100" dir="2700000" algn="tl">
                    <a:srgbClr val="000000">
                      <a:alpha val="43137"/>
                    </a:srgbClr>
                  </a:outerShdw>
                </a:effectLst>
              </a:rPr>
              <a:t> </a:t>
            </a:r>
            <a:r>
              <a:rPr lang="el-GR" sz="1600" dirty="0">
                <a:effectLst>
                  <a:outerShdw blurRad="38100" dist="38100" dir="2700000" algn="tl">
                    <a:srgbClr val="000000">
                      <a:alpha val="43137"/>
                    </a:srgbClr>
                  </a:outerShdw>
                </a:effectLst>
              </a:rPr>
              <a:t>και μείωση μορφής</a:t>
            </a:r>
            <a:r>
              <a:rPr lang="en-US" sz="1600" dirty="0">
                <a:effectLst>
                  <a:outerShdw blurRad="38100" dist="38100" dir="2700000" algn="tl">
                    <a:srgbClr val="000000">
                      <a:alpha val="43137"/>
                    </a:srgbClr>
                  </a:outerShdw>
                </a:effectLst>
              </a:rPr>
              <a:t> </a:t>
            </a:r>
            <a:r>
              <a:rPr lang="en-US" sz="1600" b="1" dirty="0">
                <a:effectLst>
                  <a:outerShdw blurRad="38100" dist="38100" dir="2700000" algn="tl">
                    <a:srgbClr val="000000">
                      <a:alpha val="43137"/>
                    </a:srgbClr>
                  </a:outerShdw>
                </a:effectLst>
              </a:rPr>
              <a:t>y = x^-1</a:t>
            </a:r>
            <a:r>
              <a:rPr lang="el-GR" sz="1600" dirty="0">
                <a:effectLst>
                  <a:outerShdw blurRad="38100" dist="38100" dir="2700000" algn="tl">
                    <a:srgbClr val="000000">
                      <a:alpha val="43137"/>
                    </a:srgbClr>
                  </a:outerShdw>
                </a:effectLst>
              </a:rPr>
              <a:t>,</a:t>
            </a:r>
            <a:br>
              <a:rPr lang="el-GR" sz="1600" dirty="0">
                <a:effectLst>
                  <a:outerShdw blurRad="38100" dist="38100" dir="2700000" algn="tl">
                    <a:srgbClr val="000000">
                      <a:alpha val="43137"/>
                    </a:srgbClr>
                  </a:outerShdw>
                </a:effectLst>
              </a:rPr>
            </a:br>
            <a:r>
              <a:rPr lang="el-GR" sz="1600" dirty="0">
                <a:effectLst>
                  <a:outerShdw blurRad="38100" dist="38100" dir="2700000" algn="tl">
                    <a:srgbClr val="000000">
                      <a:alpha val="43137"/>
                    </a:srgbClr>
                  </a:outerShdw>
                </a:effectLst>
              </a:rPr>
              <a:t>θετικού </a:t>
            </a:r>
            <a:r>
              <a:rPr lang="en-US" sz="1600" b="1" dirty="0">
                <a:effectLst>
                  <a:outerShdw blurRad="38100" dist="38100" dir="2700000" algn="tl">
                    <a:srgbClr val="000000">
                      <a:alpha val="43137"/>
                    </a:srgbClr>
                  </a:outerShdw>
                </a:effectLst>
              </a:rPr>
              <a:t>x</a:t>
            </a:r>
            <a:r>
              <a:rPr lang="el-GR" sz="1600"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xmlns="" val="5857974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2169301" y="0"/>
            <a:ext cx="7853432"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Ερευνητικό μέρος – Συμπέρασμα/Προτάσεις</a:t>
            </a:r>
          </a:p>
        </p:txBody>
      </p:sp>
      <p:sp>
        <p:nvSpPr>
          <p:cNvPr id="2" name="Slide Number Placeholder 1">
            <a:extLst>
              <a:ext uri="{FF2B5EF4-FFF2-40B4-BE49-F238E27FC236}">
                <a16:creationId xmlns:a16="http://schemas.microsoft.com/office/drawing/2014/main" xmlns="" id="{36587660-A1F6-42CC-BBD3-98525DD904C2}"/>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3" name="TextBox 2">
            <a:extLst>
              <a:ext uri="{FF2B5EF4-FFF2-40B4-BE49-F238E27FC236}">
                <a16:creationId xmlns:a16="http://schemas.microsoft.com/office/drawing/2014/main" xmlns="" id="{107CF4F0-3834-42C8-8A90-8E8789BC76A4}"/>
              </a:ext>
            </a:extLst>
          </p:cNvPr>
          <p:cNvSpPr txBox="1"/>
          <p:nvPr/>
        </p:nvSpPr>
        <p:spPr>
          <a:xfrm>
            <a:off x="362125" y="609600"/>
            <a:ext cx="11467750" cy="2862322"/>
          </a:xfrm>
          <a:prstGeom prst="rect">
            <a:avLst/>
          </a:prstGeom>
          <a:noFill/>
        </p:spPr>
        <p:txBody>
          <a:bodyPr wrap="square" rtlCol="0">
            <a:spAutoFit/>
          </a:bodyPr>
          <a:lstStyle/>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Η αύξηση και πτώση των θερμοκρασιών συμβαίνει με απότομες αλλά και ομαλές μεταβολές, πράγμα το οποίο εκμεταλλεύεται ο υπολογιστής για να πετύχει μέγιστη δυνατή απόδοση. </a:t>
            </a:r>
            <a:endParaRPr lang="en-US"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en-US"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Σε σύγκριση με την μόνιμη μείωση χρονισμού και σταθεροποίηση θερμοκρασιών, η τεχνική της απότομης πτώσης χρονισμού φαίνεται πιο αποδοτική στην διατήρηση γενικά υψηλού χρονισμού.</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Περιορίζοντας τις θερμοκρασίες εντός τον ορίων 70°</a:t>
            </a:r>
            <a:r>
              <a:rPr lang="en-US" dirty="0">
                <a:effectLst>
                  <a:outerShdw blurRad="38100" dist="38100" dir="2700000" algn="tl">
                    <a:srgbClr val="000000">
                      <a:alpha val="43137"/>
                    </a:srgbClr>
                  </a:outerShdw>
                </a:effectLst>
              </a:rPr>
              <a:t>C - 85</a:t>
            </a:r>
            <a:r>
              <a:rPr lang="el-GR"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C, </a:t>
            </a:r>
            <a:r>
              <a:rPr lang="el-GR" dirty="0">
                <a:effectLst>
                  <a:outerShdw blurRad="38100" dist="38100" dir="2700000" algn="tl">
                    <a:srgbClr val="000000">
                      <a:alpha val="43137"/>
                    </a:srgbClr>
                  </a:outerShdw>
                </a:effectLst>
              </a:rPr>
              <a:t>επιτυγχάνεται η αργότερη δυνατή αύξηση της θερμοκρασίας, χωρίς παραβίαση του ορίου ασφαλείας των ~90°</a:t>
            </a:r>
            <a:r>
              <a:rPr lang="en-US" dirty="0">
                <a:effectLst>
                  <a:outerShdw blurRad="38100" dist="38100" dir="2700000" algn="tl">
                    <a:srgbClr val="000000">
                      <a:alpha val="43137"/>
                    </a:srgbClr>
                  </a:outerShdw>
                </a:effectLst>
              </a:rPr>
              <a:t>C</a:t>
            </a:r>
            <a:r>
              <a:rPr lang="el-GR" dirty="0">
                <a:effectLst>
                  <a:outerShdw blurRad="38100" dist="38100" dir="2700000" algn="tl">
                    <a:srgbClr val="000000">
                      <a:alpha val="43137"/>
                    </a:srgbClr>
                  </a:outerShdw>
                </a:effectLst>
              </a:rPr>
              <a:t>.</a:t>
            </a:r>
          </a:p>
          <a:p>
            <a:pPr marL="285750" indent="-285750">
              <a:buFont typeface="Arial" panose="020B0604020202020204" pitchFamily="34" charset="0"/>
              <a:buChar char="•"/>
            </a:pPr>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Για την εξέταση της ορθότητας της παραπάνω υπόθεσης θα χρειαστεί να διεξαχθούν περισσότερα πειράματα, τα οποία βρίσκονται εκτός των ορίων της εργασίας αυτής.</a:t>
            </a:r>
          </a:p>
        </p:txBody>
      </p:sp>
    </p:spTree>
    <p:extLst>
      <p:ext uri="{BB962C8B-B14F-4D97-AF65-F5344CB8AC3E}">
        <p14:creationId xmlns:p14="http://schemas.microsoft.com/office/powerpoint/2010/main" xmlns="" val="3917956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4052023" y="0"/>
            <a:ext cx="4087979"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Πηγές πληροφόρησης</a:t>
            </a:r>
          </a:p>
        </p:txBody>
      </p:sp>
      <p:sp>
        <p:nvSpPr>
          <p:cNvPr id="2" name="TextBox 1">
            <a:extLst>
              <a:ext uri="{FF2B5EF4-FFF2-40B4-BE49-F238E27FC236}">
                <a16:creationId xmlns:a16="http://schemas.microsoft.com/office/drawing/2014/main" xmlns="" id="{E89BEE97-09A2-4632-AF56-CF441A541D53}"/>
              </a:ext>
            </a:extLst>
          </p:cNvPr>
          <p:cNvSpPr txBox="1"/>
          <p:nvPr/>
        </p:nvSpPr>
        <p:spPr>
          <a:xfrm>
            <a:off x="290818" y="738123"/>
            <a:ext cx="11610363" cy="1477328"/>
          </a:xfrm>
          <a:prstGeom prst="rect">
            <a:avLst/>
          </a:prstGeom>
          <a:noFill/>
        </p:spPr>
        <p:txBody>
          <a:bodyPr wrap="square" rtlCol="0">
            <a:spAutoFit/>
          </a:bodyPr>
          <a:lstStyle/>
          <a:p>
            <a:pPr marL="342900" indent="-342900">
              <a:buFont typeface="Arial" panose="020B0604020202020204" pitchFamily="34" charset="0"/>
              <a:buChar char="•"/>
            </a:pPr>
            <a:r>
              <a:rPr lang="en-GB" dirty="0">
                <a:solidFill>
                  <a:schemeClr val="tx1">
                    <a:lumMod val="95000"/>
                  </a:schemeClr>
                </a:solidFill>
                <a:effectLst>
                  <a:outerShdw blurRad="38100" dist="38100" dir="2700000" algn="tl">
                    <a:srgbClr val="000000">
                      <a:alpha val="43137"/>
                    </a:srgbClr>
                  </a:outerShdw>
                </a:effectLst>
                <a:hlinkClick r:id="rId2">
                  <a:extLst>
                    <a:ext uri="{A12FA001-AC4F-418D-AE19-62706E023703}">
                      <ahyp:hlinkClr xmlns:ahyp="http://schemas.microsoft.com/office/drawing/2018/hyperlinkcolor" xmlns="" val="tx"/>
                    </a:ext>
                  </a:extLst>
                </a:hlinkClick>
              </a:rPr>
              <a:t>https://osarena.net/psyxi-stoys-desktop-ypologistes-meros-1o/</a:t>
            </a:r>
            <a:r>
              <a:rPr lang="el-GR" dirty="0">
                <a:solidFill>
                  <a:schemeClr val="tx1">
                    <a:lumMod val="95000"/>
                  </a:schemeClr>
                </a:solidFill>
                <a:effectLst>
                  <a:outerShdw blurRad="38100" dist="38100" dir="2700000" algn="tl">
                    <a:srgbClr val="000000">
                      <a:alpha val="43137"/>
                    </a:srgbClr>
                  </a:outerShdw>
                </a:effectLst>
              </a:rPr>
              <a:t> (Ιστορική αναδρομή) </a:t>
            </a:r>
            <a:endParaRPr lang="en-GB" dirty="0">
              <a:solidFill>
                <a:schemeClr val="tx1">
                  <a:lumMod val="95000"/>
                </a:schemeClr>
              </a:solidFill>
              <a:effectLst>
                <a:outerShdw blurRad="38100" dist="38100" dir="2700000" algn="tl">
                  <a:srgbClr val="000000">
                    <a:alpha val="43137"/>
                  </a:srgbClr>
                </a:outerShdw>
              </a:effectLst>
            </a:endParaRPr>
          </a:p>
          <a:p>
            <a:pPr marL="342900" indent="-342900">
              <a:buFont typeface="Arial" panose="020B0604020202020204" pitchFamily="34" charset="0"/>
              <a:buChar char="•"/>
            </a:pPr>
            <a:r>
              <a:rPr lang="en-GB" dirty="0">
                <a:solidFill>
                  <a:schemeClr val="tx1">
                    <a:lumMod val="95000"/>
                  </a:schemeClr>
                </a:solidFill>
                <a:effectLst>
                  <a:outerShdw blurRad="38100" dist="38100" dir="2700000" algn="tl">
                    <a:srgbClr val="000000">
                      <a:alpha val="43137"/>
                    </a:srgbClr>
                  </a:outerShdw>
                </a:effectLst>
                <a:hlinkClick r:id="rId3">
                  <a:extLst>
                    <a:ext uri="{A12FA001-AC4F-418D-AE19-62706E023703}">
                      <ahyp:hlinkClr xmlns:ahyp="http://schemas.microsoft.com/office/drawing/2018/hyperlinkcolor" xmlns="" val="tx"/>
                    </a:ext>
                  </a:extLst>
                </a:hlinkClick>
              </a:rPr>
              <a:t>https://en.wikipedia.org/wiki/Room_temperature</a:t>
            </a:r>
            <a:r>
              <a:rPr lang="el-GR" dirty="0">
                <a:solidFill>
                  <a:schemeClr val="tx1">
                    <a:lumMod val="95000"/>
                  </a:schemeClr>
                </a:solidFill>
                <a:effectLst>
                  <a:outerShdw blurRad="38100" dist="38100" dir="2700000" algn="tl">
                    <a:srgbClr val="000000">
                      <a:alpha val="43137"/>
                    </a:srgbClr>
                  </a:outerShdw>
                </a:effectLst>
              </a:rPr>
              <a:t> (</a:t>
            </a:r>
            <a:r>
              <a:rPr lang="en-US" dirty="0">
                <a:solidFill>
                  <a:schemeClr val="tx1">
                    <a:lumMod val="95000"/>
                  </a:schemeClr>
                </a:solidFill>
                <a:effectLst>
                  <a:outerShdw blurRad="38100" dist="38100" dir="2700000" algn="tl">
                    <a:srgbClr val="000000">
                      <a:alpha val="43137"/>
                    </a:srgbClr>
                  </a:outerShdw>
                </a:effectLst>
              </a:rPr>
              <a:t>AHD </a:t>
            </a:r>
            <a:r>
              <a:rPr lang="el-GR" dirty="0">
                <a:solidFill>
                  <a:schemeClr val="tx1">
                    <a:lumMod val="95000"/>
                  </a:schemeClr>
                </a:solidFill>
                <a:effectLst>
                  <a:outerShdw blurRad="38100" dist="38100" dir="2700000" algn="tl">
                    <a:srgbClr val="000000">
                      <a:alpha val="43137"/>
                    </a:srgbClr>
                  </a:outerShdw>
                </a:effectLst>
              </a:rPr>
              <a:t>και θερμοκρασία δωματίου)</a:t>
            </a:r>
            <a:endParaRPr lang="en-GB" dirty="0">
              <a:solidFill>
                <a:schemeClr val="tx1">
                  <a:lumMod val="95000"/>
                </a:schemeClr>
              </a:solidFill>
              <a:effectLst>
                <a:outerShdw blurRad="38100" dist="38100" dir="2700000" algn="tl">
                  <a:srgbClr val="000000">
                    <a:alpha val="43137"/>
                  </a:srgbClr>
                </a:outerShdw>
              </a:effectLst>
            </a:endParaRPr>
          </a:p>
          <a:p>
            <a:pPr marL="342900" indent="-342900">
              <a:buFont typeface="Arial" panose="020B0604020202020204" pitchFamily="34" charset="0"/>
              <a:buChar char="•"/>
            </a:pPr>
            <a:r>
              <a:rPr lang="en-GB" dirty="0">
                <a:solidFill>
                  <a:schemeClr val="tx1">
                    <a:lumMod val="95000"/>
                  </a:schemeClr>
                </a:solidFill>
                <a:effectLst>
                  <a:outerShdw blurRad="38100" dist="38100" dir="2700000" algn="tl">
                    <a:srgbClr val="000000">
                      <a:alpha val="43137"/>
                    </a:srgbClr>
                  </a:outerShdw>
                </a:effectLst>
                <a:hlinkClick r:id="rId4">
                  <a:extLst>
                    <a:ext uri="{A12FA001-AC4F-418D-AE19-62706E023703}">
                      <ahyp:hlinkClr xmlns:ahyp="http://schemas.microsoft.com/office/drawing/2018/hyperlinkcolor" xmlns="" val="tx"/>
                    </a:ext>
                  </a:extLst>
                </a:hlinkClick>
              </a:rPr>
              <a:t>https://en.wikipedia.org/wiki/Relative_humidity</a:t>
            </a:r>
            <a:r>
              <a:rPr lang="en-GB" dirty="0">
                <a:solidFill>
                  <a:schemeClr val="tx1">
                    <a:lumMod val="95000"/>
                  </a:schemeClr>
                </a:solidFill>
                <a:effectLst>
                  <a:outerShdw blurRad="38100" dist="38100" dir="2700000" algn="tl">
                    <a:srgbClr val="000000">
                      <a:alpha val="43137"/>
                    </a:srgbClr>
                  </a:outerShdw>
                </a:effectLst>
              </a:rPr>
              <a:t> (</a:t>
            </a:r>
            <a:r>
              <a:rPr lang="el-GR" dirty="0">
                <a:solidFill>
                  <a:schemeClr val="tx1">
                    <a:lumMod val="95000"/>
                  </a:schemeClr>
                </a:solidFill>
                <a:effectLst>
                  <a:outerShdw blurRad="38100" dist="38100" dir="2700000" algn="tl">
                    <a:srgbClr val="000000">
                      <a:alpha val="43137"/>
                    </a:srgbClr>
                  </a:outerShdw>
                </a:effectLst>
              </a:rPr>
              <a:t>Σχετική υγρασία)</a:t>
            </a:r>
            <a:endParaRPr lang="en-GB" dirty="0">
              <a:solidFill>
                <a:schemeClr val="tx1">
                  <a:lumMod val="95000"/>
                </a:schemeClr>
              </a:solidFill>
              <a:effectLst>
                <a:outerShdw blurRad="38100" dist="38100" dir="2700000" algn="tl">
                  <a:srgbClr val="000000">
                    <a:alpha val="43137"/>
                  </a:srgbClr>
                </a:outerShdw>
              </a:effectLst>
            </a:endParaRPr>
          </a:p>
          <a:p>
            <a:pPr marL="342900" indent="-342900">
              <a:buFont typeface="Arial" panose="020B0604020202020204" pitchFamily="34" charset="0"/>
              <a:buChar char="•"/>
            </a:pPr>
            <a:endParaRPr lang="en-GB" dirty="0">
              <a:solidFill>
                <a:schemeClr val="tx1">
                  <a:lumMod val="95000"/>
                </a:schemeClr>
              </a:solidFill>
              <a:effectLst>
                <a:outerShdw blurRad="38100" dist="38100" dir="2700000" algn="tl">
                  <a:srgbClr val="000000">
                    <a:alpha val="43137"/>
                  </a:srgbClr>
                </a:outerShdw>
              </a:effectLst>
            </a:endParaRPr>
          </a:p>
          <a:p>
            <a:pPr marL="342900" indent="-342900">
              <a:buFont typeface="Arial" panose="020B0604020202020204" pitchFamily="34" charset="0"/>
              <a:buChar char="•"/>
            </a:pPr>
            <a:endParaRPr lang="el-GR" dirty="0">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xmlns="" id="{9D532FC5-1C32-4A5A-B85A-70D4C3D4686F}"/>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xmlns="" val="33469189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4572998" y="0"/>
            <a:ext cx="3046027"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Τελευταία σελίδα</a:t>
            </a:r>
          </a:p>
        </p:txBody>
      </p:sp>
      <p:sp>
        <p:nvSpPr>
          <p:cNvPr id="2" name="Slide Number Placeholder 1">
            <a:extLst>
              <a:ext uri="{FF2B5EF4-FFF2-40B4-BE49-F238E27FC236}">
                <a16:creationId xmlns:a16="http://schemas.microsoft.com/office/drawing/2014/main" xmlns="" id="{DC88B0EC-1848-48C3-8053-4A6A6F4D396A}"/>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xmlns="" val="212778242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4944883" y="8389"/>
            <a:ext cx="2302233"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Περιεχόμενα</a:t>
            </a:r>
          </a:p>
        </p:txBody>
      </p:sp>
      <p:sp>
        <p:nvSpPr>
          <p:cNvPr id="2" name="TextBox 1">
            <a:extLst>
              <a:ext uri="{FF2B5EF4-FFF2-40B4-BE49-F238E27FC236}">
                <a16:creationId xmlns:a16="http://schemas.microsoft.com/office/drawing/2014/main" xmlns="" id="{21762CD8-7840-416C-A4C3-66786A246C6A}"/>
              </a:ext>
            </a:extLst>
          </p:cNvPr>
          <p:cNvSpPr txBox="1"/>
          <p:nvPr/>
        </p:nvSpPr>
        <p:spPr>
          <a:xfrm>
            <a:off x="295012" y="531609"/>
            <a:ext cx="11601974" cy="5324535"/>
          </a:xfrm>
          <a:prstGeom prst="rect">
            <a:avLst/>
          </a:prstGeom>
          <a:noFill/>
        </p:spPr>
        <p:txBody>
          <a:bodyPr wrap="square" rtlCol="0">
            <a:spAutoFit/>
          </a:bodyPr>
          <a:lstStyle/>
          <a:p>
            <a:pPr marL="342900" indent="-342900">
              <a:buFont typeface="+mj-lt"/>
              <a:buAutoNum type="arabicPeriod"/>
            </a:pPr>
            <a:r>
              <a:rPr lang="el-GR" sz="1300" dirty="0">
                <a:effectLst>
                  <a:outerShdw blurRad="38100" dist="38100" dir="2700000" algn="tl">
                    <a:srgbClr val="000000">
                      <a:alpha val="43137"/>
                    </a:srgbClr>
                  </a:outerShdw>
                </a:effectLst>
              </a:rPr>
              <a:t>Πρόλογος										</a:t>
            </a:r>
            <a:r>
              <a:rPr lang="el-GR" sz="1300" b="1" dirty="0">
                <a:effectLst>
                  <a:outerShdw blurRad="38100" dist="38100" dir="2700000" algn="tl">
                    <a:srgbClr val="000000">
                      <a:alpha val="43137"/>
                    </a:srgbClr>
                  </a:outerShdw>
                </a:effectLst>
              </a:rPr>
              <a:t>3</a:t>
            </a:r>
            <a:endParaRPr lang="el-GR" sz="1300" dirty="0">
              <a:effectLst>
                <a:outerShdw blurRad="38100" dist="38100" dir="2700000" algn="tl">
                  <a:srgbClr val="000000">
                    <a:alpha val="43137"/>
                  </a:srgbClr>
                </a:outerShdw>
              </a:effectLst>
            </a:endParaRPr>
          </a:p>
          <a:p>
            <a:pPr marL="342900" indent="-342900">
              <a:buFont typeface="+mj-lt"/>
              <a:buAutoNum type="arabicPeriod"/>
            </a:pPr>
            <a:endParaRPr lang="el-GR" sz="1300" dirty="0">
              <a:effectLst>
                <a:outerShdw blurRad="38100" dist="38100" dir="2700000" algn="tl">
                  <a:srgbClr val="000000">
                    <a:alpha val="43137"/>
                  </a:srgbClr>
                </a:outerShdw>
              </a:effectLst>
            </a:endParaRPr>
          </a:p>
          <a:p>
            <a:pPr marL="342900" indent="-342900">
              <a:buFont typeface="+mj-lt"/>
              <a:buAutoNum type="arabicPeriod"/>
            </a:pPr>
            <a:r>
              <a:rPr lang="el-GR" sz="1300" dirty="0">
                <a:effectLst>
                  <a:outerShdw blurRad="38100" dist="38100" dir="2700000" algn="tl">
                    <a:srgbClr val="000000">
                      <a:alpha val="43137"/>
                    </a:srgbClr>
                  </a:outerShdw>
                </a:effectLst>
              </a:rPr>
              <a:t>Εισαγωγή										</a:t>
            </a:r>
          </a:p>
          <a:p>
            <a:pPr marL="800100" lvl="1" indent="-342900">
              <a:buFont typeface="+mj-lt"/>
              <a:buAutoNum type="arabicPeriod"/>
            </a:pPr>
            <a:r>
              <a:rPr lang="el-GR" sz="1300" b="1" dirty="0">
                <a:effectLst>
                  <a:outerShdw blurRad="38100" dist="38100" dir="2700000" algn="tl">
                    <a:srgbClr val="000000">
                      <a:alpha val="43137"/>
                    </a:srgbClr>
                  </a:outerShdw>
                </a:effectLst>
              </a:rPr>
              <a:t>Παρουσίαση του προβλήματος					4</a:t>
            </a:r>
          </a:p>
          <a:p>
            <a:pPr marL="800100" lvl="1" indent="-342900">
              <a:buFont typeface="+mj-lt"/>
              <a:buAutoNum type="arabicPeriod"/>
            </a:pPr>
            <a:r>
              <a:rPr lang="el-GR" sz="1300" dirty="0">
                <a:effectLst>
                  <a:outerShdw blurRad="38100" dist="38100" dir="2700000" algn="tl">
                    <a:srgbClr val="000000">
                      <a:alpha val="43137"/>
                    </a:srgbClr>
                  </a:outerShdw>
                </a:effectLst>
              </a:rPr>
              <a:t>Υπόθεση της έρευνας							</a:t>
            </a:r>
            <a:r>
              <a:rPr lang="el-GR" sz="1300" b="1" dirty="0">
                <a:effectLst>
                  <a:outerShdw blurRad="38100" dist="38100" dir="2700000" algn="tl">
                    <a:srgbClr val="000000">
                      <a:alpha val="43137"/>
                    </a:srgbClr>
                  </a:outerShdw>
                </a:effectLst>
              </a:rPr>
              <a:t>5</a:t>
            </a:r>
            <a:endParaRPr lang="el-GR" sz="1300" dirty="0">
              <a:effectLst>
                <a:outerShdw blurRad="38100" dist="38100" dir="2700000" algn="tl">
                  <a:srgbClr val="000000">
                    <a:alpha val="43137"/>
                  </a:srgbClr>
                </a:outerShdw>
              </a:effectLst>
            </a:endParaRPr>
          </a:p>
          <a:p>
            <a:pPr marL="800100" lvl="1" indent="-342900">
              <a:buFont typeface="+mj-lt"/>
              <a:buAutoNum type="arabicPeriod"/>
            </a:pPr>
            <a:r>
              <a:rPr lang="el-GR" sz="1300" dirty="0">
                <a:effectLst>
                  <a:outerShdw blurRad="38100" dist="38100" dir="2700000" algn="tl">
                    <a:srgbClr val="000000">
                      <a:alpha val="43137"/>
                    </a:srgbClr>
                  </a:outerShdw>
                </a:effectLst>
              </a:rPr>
              <a:t>Μεθοδολογία της έρευνας						</a:t>
            </a:r>
            <a:r>
              <a:rPr lang="el-GR" sz="1300" b="1" dirty="0">
                <a:effectLst>
                  <a:outerShdw blurRad="38100" dist="38100" dir="2700000" algn="tl">
                    <a:srgbClr val="000000">
                      <a:alpha val="43137"/>
                    </a:srgbClr>
                  </a:outerShdw>
                </a:effectLst>
              </a:rPr>
              <a:t>6</a:t>
            </a:r>
            <a:endParaRPr lang="el-GR" sz="1300" dirty="0">
              <a:effectLst>
                <a:outerShdw blurRad="38100" dist="38100" dir="2700000" algn="tl">
                  <a:srgbClr val="000000">
                    <a:alpha val="43137"/>
                  </a:srgbClr>
                </a:outerShdw>
              </a:effectLst>
            </a:endParaRPr>
          </a:p>
          <a:p>
            <a:pPr marL="800100" lvl="1" indent="-342900">
              <a:buFont typeface="+mj-lt"/>
              <a:buAutoNum type="arabicPeriod"/>
            </a:pPr>
            <a:r>
              <a:rPr lang="el-GR" sz="1300" dirty="0">
                <a:effectLst>
                  <a:outerShdw blurRad="38100" dist="38100" dir="2700000" algn="tl">
                    <a:srgbClr val="000000">
                      <a:alpha val="43137"/>
                    </a:srgbClr>
                  </a:outerShdw>
                </a:effectLst>
              </a:rPr>
              <a:t>Σκοπός της έρευνας							</a:t>
            </a:r>
            <a:r>
              <a:rPr lang="el-GR" sz="1300" b="1" dirty="0">
                <a:effectLst>
                  <a:outerShdw blurRad="38100" dist="38100" dir="2700000" algn="tl">
                    <a:srgbClr val="000000">
                      <a:alpha val="43137"/>
                    </a:srgbClr>
                  </a:outerShdw>
                </a:effectLst>
              </a:rPr>
              <a:t>7</a:t>
            </a:r>
            <a:endParaRPr lang="el-GR" sz="1300" dirty="0">
              <a:effectLst>
                <a:outerShdw blurRad="38100" dist="38100" dir="2700000" algn="tl">
                  <a:srgbClr val="000000">
                    <a:alpha val="43137"/>
                  </a:srgbClr>
                </a:outerShdw>
              </a:effectLst>
            </a:endParaRPr>
          </a:p>
          <a:p>
            <a:pPr marL="800100" lvl="1" indent="-342900">
              <a:buFont typeface="+mj-lt"/>
              <a:buAutoNum type="arabicPeriod"/>
            </a:pPr>
            <a:r>
              <a:rPr lang="el-GR" sz="1300" dirty="0">
                <a:effectLst>
                  <a:outerShdw blurRad="38100" dist="38100" dir="2700000" algn="tl">
                    <a:srgbClr val="000000">
                      <a:alpha val="43137"/>
                    </a:srgbClr>
                  </a:outerShdw>
                </a:effectLst>
              </a:rPr>
              <a:t>Παράγοντες που δεν επηρεάζουν την έρευνα			</a:t>
            </a:r>
            <a:r>
              <a:rPr lang="el-GR" sz="1300" b="1" dirty="0">
                <a:effectLst>
                  <a:outerShdw blurRad="38100" dist="38100" dir="2700000" algn="tl">
                    <a:srgbClr val="000000">
                      <a:alpha val="43137"/>
                    </a:srgbClr>
                  </a:outerShdw>
                </a:effectLst>
              </a:rPr>
              <a:t>8</a:t>
            </a:r>
            <a:endParaRPr lang="el-GR" sz="1300" dirty="0">
              <a:effectLst>
                <a:outerShdw blurRad="38100" dist="38100" dir="2700000" algn="tl">
                  <a:srgbClr val="000000">
                    <a:alpha val="43137"/>
                  </a:srgbClr>
                </a:outerShdw>
              </a:effectLst>
            </a:endParaRPr>
          </a:p>
          <a:p>
            <a:pPr marL="800100" lvl="1" indent="-342900">
              <a:buFont typeface="+mj-lt"/>
              <a:buAutoNum type="arabicPeriod"/>
            </a:pPr>
            <a:r>
              <a:rPr lang="el-GR" sz="1300" dirty="0">
                <a:effectLst>
                  <a:outerShdw blurRad="38100" dist="38100" dir="2700000" algn="tl">
                    <a:srgbClr val="000000">
                      <a:alpha val="43137"/>
                    </a:srgbClr>
                  </a:outerShdw>
                </a:effectLst>
              </a:rPr>
              <a:t>Όρια της έρευνας								</a:t>
            </a:r>
            <a:r>
              <a:rPr lang="el-GR" sz="1300" b="1" dirty="0">
                <a:effectLst>
                  <a:outerShdw blurRad="38100" dist="38100" dir="2700000" algn="tl">
                    <a:srgbClr val="000000">
                      <a:alpha val="43137"/>
                    </a:srgbClr>
                  </a:outerShdw>
                </a:effectLst>
              </a:rPr>
              <a:t>9</a:t>
            </a:r>
            <a:endParaRPr lang="el-GR" sz="1300" dirty="0">
              <a:effectLst>
                <a:outerShdw blurRad="38100" dist="38100" dir="2700000" algn="tl">
                  <a:srgbClr val="000000">
                    <a:alpha val="43137"/>
                  </a:srgbClr>
                </a:outerShdw>
              </a:effectLst>
            </a:endParaRPr>
          </a:p>
          <a:p>
            <a:pPr marL="342900" indent="-342900">
              <a:buFont typeface="+mj-lt"/>
              <a:buAutoNum type="arabicPeriod"/>
            </a:pPr>
            <a:endParaRPr lang="el-GR" sz="1300" dirty="0">
              <a:effectLst>
                <a:outerShdw blurRad="38100" dist="38100" dir="2700000" algn="tl">
                  <a:srgbClr val="000000">
                    <a:alpha val="43137"/>
                  </a:srgbClr>
                </a:outerShdw>
              </a:effectLst>
            </a:endParaRPr>
          </a:p>
          <a:p>
            <a:pPr marL="342900" indent="-342900">
              <a:buFont typeface="+mj-lt"/>
              <a:buAutoNum type="arabicPeriod"/>
            </a:pPr>
            <a:r>
              <a:rPr lang="el-GR" sz="1300" dirty="0">
                <a:effectLst>
                  <a:outerShdw blurRad="38100" dist="38100" dir="2700000" algn="tl">
                    <a:srgbClr val="000000">
                      <a:alpha val="43137"/>
                    </a:srgbClr>
                  </a:outerShdw>
                </a:effectLst>
              </a:rPr>
              <a:t>Θεωρητικό μέρος</a:t>
            </a:r>
          </a:p>
          <a:p>
            <a:pPr marL="800100" lvl="1" indent="-342900">
              <a:buFont typeface="+mj-lt"/>
              <a:buAutoNum type="arabicPeriod"/>
            </a:pPr>
            <a:r>
              <a:rPr lang="el-GR" sz="1300" dirty="0">
                <a:effectLst>
                  <a:outerShdw blurRad="38100" dist="38100" dir="2700000" algn="tl">
                    <a:srgbClr val="000000">
                      <a:alpha val="43137"/>
                    </a:srgbClr>
                  </a:outerShdw>
                </a:effectLst>
              </a:rPr>
              <a:t>Ιστορική αναδρομή/Γενικά στοιχεία					</a:t>
            </a:r>
            <a:r>
              <a:rPr lang="el-GR" sz="1300" b="1" dirty="0">
                <a:effectLst>
                  <a:outerShdw blurRad="38100" dist="38100" dir="2700000" algn="tl">
                    <a:srgbClr val="000000">
                      <a:alpha val="43137"/>
                    </a:srgbClr>
                  </a:outerShdw>
                </a:effectLst>
              </a:rPr>
              <a:t>10-12</a:t>
            </a:r>
            <a:endParaRPr lang="el-GR" sz="1300" dirty="0">
              <a:effectLst>
                <a:outerShdw blurRad="38100" dist="38100" dir="2700000" algn="tl">
                  <a:srgbClr val="000000">
                    <a:alpha val="43137"/>
                  </a:srgbClr>
                </a:outerShdw>
              </a:effectLst>
            </a:endParaRPr>
          </a:p>
          <a:p>
            <a:pPr marL="800100" lvl="1" indent="-342900">
              <a:buFont typeface="+mj-lt"/>
              <a:buAutoNum type="arabicPeriod"/>
            </a:pPr>
            <a:r>
              <a:rPr lang="el-GR" sz="1300" b="1" dirty="0">
                <a:effectLst>
                  <a:outerShdw blurRad="38100" dist="38100" dir="2700000" algn="tl">
                    <a:srgbClr val="000000">
                      <a:alpha val="43137"/>
                    </a:srgbClr>
                  </a:outerShdw>
                </a:effectLst>
              </a:rPr>
              <a:t>Ορισμός εννοιών που θα χρησιμοποιηθούν			13</a:t>
            </a:r>
          </a:p>
          <a:p>
            <a:pPr marL="800100" lvl="1" indent="-342900">
              <a:buFont typeface="+mj-lt"/>
              <a:buAutoNum type="arabicPeriod"/>
            </a:pPr>
            <a:r>
              <a:rPr lang="el-GR" sz="1300" dirty="0">
                <a:effectLst>
                  <a:outerShdw blurRad="38100" dist="38100" dir="2700000" algn="tl">
                    <a:srgbClr val="000000">
                      <a:alpha val="43137"/>
                    </a:srgbClr>
                  </a:outerShdw>
                </a:effectLst>
              </a:rPr>
              <a:t>Εποπτικό υλικό								</a:t>
            </a:r>
            <a:r>
              <a:rPr lang="el-GR" sz="1300" b="1" dirty="0">
                <a:effectLst>
                  <a:outerShdw blurRad="38100" dist="38100" dir="2700000" algn="tl">
                    <a:srgbClr val="000000">
                      <a:alpha val="43137"/>
                    </a:srgbClr>
                  </a:outerShdw>
                </a:effectLst>
              </a:rPr>
              <a:t>14</a:t>
            </a:r>
            <a:endParaRPr lang="el-GR" sz="1300" dirty="0">
              <a:effectLst>
                <a:outerShdw blurRad="38100" dist="38100" dir="2700000" algn="tl">
                  <a:srgbClr val="000000">
                    <a:alpha val="43137"/>
                  </a:srgbClr>
                </a:outerShdw>
              </a:effectLst>
            </a:endParaRPr>
          </a:p>
          <a:p>
            <a:pPr marL="342900" indent="-342900">
              <a:buFont typeface="+mj-lt"/>
              <a:buAutoNum type="arabicPeriod"/>
            </a:pPr>
            <a:endParaRPr lang="el-GR" sz="1300" dirty="0">
              <a:effectLst>
                <a:outerShdw blurRad="38100" dist="38100" dir="2700000" algn="tl">
                  <a:srgbClr val="000000">
                    <a:alpha val="43137"/>
                  </a:srgbClr>
                </a:outerShdw>
              </a:effectLst>
            </a:endParaRPr>
          </a:p>
          <a:p>
            <a:pPr marL="342900" indent="-342900">
              <a:buFont typeface="+mj-lt"/>
              <a:buAutoNum type="arabicPeriod"/>
            </a:pPr>
            <a:r>
              <a:rPr lang="el-GR" sz="1300" dirty="0">
                <a:effectLst>
                  <a:outerShdw blurRad="38100" dist="38100" dir="2700000" algn="tl">
                    <a:srgbClr val="000000">
                      <a:alpha val="43137"/>
                    </a:srgbClr>
                  </a:outerShdw>
                </a:effectLst>
              </a:rPr>
              <a:t>Ερευνητικό μέρος</a:t>
            </a:r>
          </a:p>
          <a:p>
            <a:pPr marL="800100" lvl="1" indent="-342900">
              <a:buFont typeface="+mj-lt"/>
              <a:buAutoNum type="arabicPeriod"/>
            </a:pPr>
            <a:r>
              <a:rPr lang="el-GR" sz="1300" dirty="0">
                <a:effectLst>
                  <a:outerShdw blurRad="38100" dist="38100" dir="2700000" algn="tl">
                    <a:srgbClr val="000000">
                      <a:alpha val="43137"/>
                    </a:srgbClr>
                  </a:outerShdw>
                </a:effectLst>
              </a:rPr>
              <a:t>Κατάλογος μέσων που χρησιμοποιήθηκαν			</a:t>
            </a:r>
            <a:r>
              <a:rPr lang="el-GR" sz="1300" b="1" dirty="0">
                <a:effectLst>
                  <a:outerShdw blurRad="38100" dist="38100" dir="2700000" algn="tl">
                    <a:srgbClr val="000000">
                      <a:alpha val="43137"/>
                    </a:srgbClr>
                  </a:outerShdw>
                </a:effectLst>
              </a:rPr>
              <a:t>14</a:t>
            </a:r>
            <a:endParaRPr lang="el-GR" sz="1300" dirty="0">
              <a:effectLst>
                <a:outerShdw blurRad="38100" dist="38100" dir="2700000" algn="tl">
                  <a:srgbClr val="000000">
                    <a:alpha val="43137"/>
                  </a:srgbClr>
                </a:outerShdw>
              </a:effectLst>
            </a:endParaRPr>
          </a:p>
          <a:p>
            <a:pPr marL="800100" lvl="1" indent="-342900">
              <a:buFont typeface="+mj-lt"/>
              <a:buAutoNum type="arabicPeriod"/>
            </a:pPr>
            <a:r>
              <a:rPr lang="el-GR" sz="1300" b="1" dirty="0">
                <a:effectLst>
                  <a:outerShdw blurRad="38100" dist="38100" dir="2700000" algn="tl">
                    <a:srgbClr val="000000">
                      <a:alpha val="43137"/>
                    </a:srgbClr>
                  </a:outerShdw>
                </a:effectLst>
              </a:rPr>
              <a:t>Εκτέλεση του πειράματος - Καταγραφή αποτελεσμάτων	15-16</a:t>
            </a:r>
            <a:endParaRPr lang="el-GR" sz="1300" dirty="0">
              <a:effectLst>
                <a:outerShdw blurRad="38100" dist="38100" dir="2700000" algn="tl">
                  <a:srgbClr val="000000">
                    <a:alpha val="43137"/>
                  </a:srgbClr>
                </a:outerShdw>
              </a:effectLst>
            </a:endParaRPr>
          </a:p>
          <a:p>
            <a:pPr marL="800100" lvl="1" indent="-342900">
              <a:buFont typeface="+mj-lt"/>
              <a:buAutoNum type="arabicPeriod"/>
            </a:pPr>
            <a:r>
              <a:rPr lang="el-GR" sz="1300" dirty="0">
                <a:effectLst>
                  <a:outerShdw blurRad="38100" dist="38100" dir="2700000" algn="tl">
                    <a:srgbClr val="000000">
                      <a:alpha val="43137"/>
                    </a:srgbClr>
                  </a:outerShdw>
                </a:effectLst>
              </a:rPr>
              <a:t>Συμπέρασμα - Προτάσεις						</a:t>
            </a:r>
            <a:r>
              <a:rPr lang="el-GR" sz="1300" b="1" dirty="0">
                <a:effectLst>
                  <a:outerShdw blurRad="38100" dist="38100" dir="2700000" algn="tl">
                    <a:srgbClr val="000000">
                      <a:alpha val="43137"/>
                    </a:srgbClr>
                  </a:outerShdw>
                </a:effectLst>
              </a:rPr>
              <a:t>17</a:t>
            </a:r>
          </a:p>
          <a:p>
            <a:pPr marL="342900" indent="-342900">
              <a:buFont typeface="+mj-lt"/>
              <a:buAutoNum type="arabicPeriod"/>
            </a:pPr>
            <a:endParaRPr lang="el-GR" sz="1300" dirty="0">
              <a:effectLst>
                <a:outerShdw blurRad="38100" dist="38100" dir="2700000" algn="tl">
                  <a:srgbClr val="000000">
                    <a:alpha val="43137"/>
                  </a:srgbClr>
                </a:outerShdw>
              </a:effectLst>
            </a:endParaRPr>
          </a:p>
          <a:p>
            <a:pPr marL="342900" indent="-342900">
              <a:buFont typeface="+mj-lt"/>
              <a:buAutoNum type="arabicPeriod"/>
            </a:pPr>
            <a:r>
              <a:rPr lang="el-GR" sz="1300" dirty="0">
                <a:effectLst>
                  <a:outerShdw blurRad="38100" dist="38100" dir="2700000" algn="tl">
                    <a:srgbClr val="000000">
                      <a:alpha val="43137"/>
                    </a:srgbClr>
                  </a:outerShdw>
                </a:effectLst>
              </a:rPr>
              <a:t>Πηγές πληροφόρησης								</a:t>
            </a:r>
            <a:r>
              <a:rPr lang="el-GR" sz="1300" b="1" dirty="0">
                <a:effectLst>
                  <a:outerShdw blurRad="38100" dist="38100" dir="2700000" algn="tl">
                    <a:srgbClr val="000000">
                      <a:alpha val="43137"/>
                    </a:srgbClr>
                  </a:outerShdw>
                </a:effectLst>
              </a:rPr>
              <a:t>18</a:t>
            </a:r>
          </a:p>
          <a:p>
            <a:pPr marL="342900" indent="-342900">
              <a:buFont typeface="+mj-lt"/>
              <a:buAutoNum type="arabicPeriod"/>
            </a:pPr>
            <a:endParaRPr lang="el-GR" sz="1300" dirty="0">
              <a:effectLst>
                <a:outerShdw blurRad="38100" dist="38100" dir="2700000" algn="tl">
                  <a:srgbClr val="000000">
                    <a:alpha val="43137"/>
                  </a:srgbClr>
                </a:outerShdw>
              </a:effectLst>
            </a:endParaRPr>
          </a:p>
          <a:p>
            <a:pPr marL="800100" lvl="1" indent="-342900">
              <a:buFont typeface="+mj-lt"/>
              <a:buAutoNum type="arabicPeriod"/>
            </a:pPr>
            <a:endParaRPr lang="el-GR" dirty="0">
              <a:effectLst>
                <a:outerShdw blurRad="38100" dist="38100" dir="2700000" algn="tl">
                  <a:srgbClr val="000000">
                    <a:alpha val="43137"/>
                  </a:srgbClr>
                </a:outerShdw>
              </a:effectLst>
            </a:endParaRPr>
          </a:p>
          <a:p>
            <a:pPr marL="800100" lvl="1" indent="-342900">
              <a:buFont typeface="+mj-lt"/>
              <a:buAutoNum type="arabicPeriod"/>
            </a:pPr>
            <a:endParaRPr lang="el-GR" dirty="0">
              <a:effectLst>
                <a:outerShdw blurRad="38100" dist="38100" dir="2700000" algn="tl">
                  <a:srgbClr val="000000">
                    <a:alpha val="43137"/>
                  </a:srgbClr>
                </a:outerShdw>
              </a:effectLst>
            </a:endParaRPr>
          </a:p>
          <a:p>
            <a:pPr lvl="1"/>
            <a:endParaRPr lang="el-GR" dirty="0">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xmlns="" id="{044BA142-7C4A-4E00-BCCA-BCB1097B56EE}"/>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xmlns="" val="104720488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5111596" y="0"/>
            <a:ext cx="1968808"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Πρόλογος</a:t>
            </a:r>
          </a:p>
        </p:txBody>
      </p:sp>
      <p:sp>
        <p:nvSpPr>
          <p:cNvPr id="2" name="TextBox 1">
            <a:extLst>
              <a:ext uri="{FF2B5EF4-FFF2-40B4-BE49-F238E27FC236}">
                <a16:creationId xmlns:a16="http://schemas.microsoft.com/office/drawing/2014/main" xmlns="" id="{C33EE6DC-3822-4287-9570-3DA67186D444}"/>
              </a:ext>
            </a:extLst>
          </p:cNvPr>
          <p:cNvSpPr txBox="1"/>
          <p:nvPr/>
        </p:nvSpPr>
        <p:spPr>
          <a:xfrm>
            <a:off x="2862044" y="1597011"/>
            <a:ext cx="6467911" cy="1631216"/>
          </a:xfrm>
          <a:prstGeom prst="rect">
            <a:avLst/>
          </a:prstGeom>
          <a:noFill/>
        </p:spPr>
        <p:txBody>
          <a:bodyPr wrap="square" rtlCol="0">
            <a:spAutoFit/>
          </a:bodyPr>
          <a:lstStyle/>
          <a:p>
            <a:pPr algn="ctr"/>
            <a:r>
              <a:rPr lang="el-GR" sz="2000" dirty="0">
                <a:effectLst>
                  <a:outerShdw blurRad="38100" dist="38100" dir="2700000" algn="tl">
                    <a:srgbClr val="000000">
                      <a:alpha val="43137"/>
                    </a:srgbClr>
                  </a:outerShdw>
                </a:effectLst>
              </a:rPr>
              <a:t>Η εργασία αυτή πραγματοποιήθηκε με την επίβλεψη του καθηγητή Νικόλαου Σεμιτέκολου και εντάσσεται στα πλαίσια του μαθήματος της Τεχνολογίας της Γ΄ τάξης του Γυμνασίου στην ενότητα ‘‘Έρευνα και πειραματισμός’’.</a:t>
            </a:r>
          </a:p>
        </p:txBody>
      </p:sp>
      <p:sp>
        <p:nvSpPr>
          <p:cNvPr id="3" name="Slide Number Placeholder 2">
            <a:extLst>
              <a:ext uri="{FF2B5EF4-FFF2-40B4-BE49-F238E27FC236}">
                <a16:creationId xmlns:a16="http://schemas.microsoft.com/office/drawing/2014/main" xmlns="" id="{97D87385-17C5-4039-9851-CDAB6A39344E}"/>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xmlns="" val="258130252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2281493" y="0"/>
            <a:ext cx="7629013"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Εισαγωγή - Παρουσίαση του προβλήματος</a:t>
            </a:r>
          </a:p>
        </p:txBody>
      </p:sp>
      <p:sp>
        <p:nvSpPr>
          <p:cNvPr id="2" name="TextBox 1">
            <a:extLst>
              <a:ext uri="{FF2B5EF4-FFF2-40B4-BE49-F238E27FC236}">
                <a16:creationId xmlns:a16="http://schemas.microsoft.com/office/drawing/2014/main" xmlns="" id="{4936A41A-B5CC-4C67-834B-0602656F2FC9}"/>
              </a:ext>
            </a:extLst>
          </p:cNvPr>
          <p:cNvSpPr txBox="1"/>
          <p:nvPr/>
        </p:nvSpPr>
        <p:spPr>
          <a:xfrm>
            <a:off x="360727" y="687897"/>
            <a:ext cx="11526473" cy="2616101"/>
          </a:xfrm>
          <a:prstGeom prst="rect">
            <a:avLst/>
          </a:prstGeom>
          <a:noFill/>
        </p:spPr>
        <p:txBody>
          <a:bodyPr wrap="square" rtlCol="0">
            <a:spAutoFit/>
          </a:bodyPr>
          <a:lstStyle/>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Η </a:t>
            </a:r>
            <a:r>
              <a:rPr lang="el-GR" sz="2000" dirty="0">
                <a:effectLst>
                  <a:outerShdw blurRad="38100" dist="38100" dir="2700000" algn="tl">
                    <a:srgbClr val="000000">
                      <a:alpha val="43137"/>
                    </a:srgbClr>
                  </a:outerShdw>
                </a:effectLst>
              </a:rPr>
              <a:t>έρευνα</a:t>
            </a:r>
            <a:r>
              <a:rPr lang="el-GR" dirty="0">
                <a:effectLst>
                  <a:outerShdw blurRad="38100" dist="38100" dir="2700000" algn="tl">
                    <a:srgbClr val="000000">
                      <a:alpha val="43137"/>
                    </a:srgbClr>
                  </a:outerShdw>
                </a:effectLst>
              </a:rPr>
              <a:t> αυτή έχει ως σκοπό την ανάλυση των θερμοκρασιών</a:t>
            </a:r>
            <a:r>
              <a:rPr lang="en-US" dirty="0">
                <a:effectLst>
                  <a:outerShdw blurRad="38100" dist="38100" dir="2700000" algn="tl">
                    <a:srgbClr val="000000">
                      <a:alpha val="43137"/>
                    </a:srgbClr>
                  </a:outerShdw>
                </a:effectLst>
              </a:rPr>
              <a:t>,</a:t>
            </a:r>
            <a:r>
              <a:rPr lang="el-GR" dirty="0">
                <a:effectLst>
                  <a:outerShdw blurRad="38100" dist="38100" dir="2700000" algn="tl">
                    <a:srgbClr val="000000">
                      <a:alpha val="43137"/>
                    </a:srgbClr>
                  </a:outerShdw>
                </a:effectLst>
              </a:rPr>
              <a:t> που αναπτύσσουν τα υποσυστήματα ενός υπολογιστή</a:t>
            </a:r>
            <a:r>
              <a:rPr lang="en-US" dirty="0">
                <a:effectLst>
                  <a:outerShdw blurRad="38100" dist="38100" dir="2700000" algn="tl">
                    <a:srgbClr val="000000">
                      <a:alpha val="43137"/>
                    </a:srgbClr>
                  </a:outerShdw>
                </a:effectLst>
              </a:rPr>
              <a:t>,</a:t>
            </a:r>
            <a:r>
              <a:rPr lang="el-GR" dirty="0">
                <a:effectLst>
                  <a:outerShdw blurRad="38100" dist="38100" dir="2700000" algn="tl">
                    <a:srgbClr val="000000">
                      <a:alpha val="43137"/>
                    </a:srgbClr>
                  </a:outerShdw>
                </a:effectLst>
              </a:rPr>
              <a:t> κατά την εκτέλεση διεργασιών. Μέσω πειραμάτων</a:t>
            </a:r>
            <a:r>
              <a:rPr lang="en-US" dirty="0">
                <a:effectLst>
                  <a:outerShdw blurRad="38100" dist="38100" dir="2700000" algn="tl">
                    <a:srgbClr val="000000">
                      <a:alpha val="43137"/>
                    </a:srgbClr>
                  </a:outerShdw>
                </a:effectLst>
              </a:rPr>
              <a:t>,</a:t>
            </a:r>
            <a:r>
              <a:rPr lang="el-GR" dirty="0">
                <a:effectLst>
                  <a:outerShdw blurRad="38100" dist="38100" dir="2700000" algn="tl">
                    <a:srgbClr val="000000">
                      <a:alpha val="43137"/>
                    </a:srgbClr>
                  </a:outerShdw>
                </a:effectLst>
              </a:rPr>
              <a:t> θα φτάσουμε σε συμπεράσματα σχετικά με τους παράγοντες που επηρεάζουν τις θερμοκρασίες αυτές σε μεγάλο βαθμό αλλά και σε μικρότερο. Επιπρόσθετα, θα εξετάσουμε την συμπεριφορά του επεξεργαστή υπό φορτίο.</a:t>
            </a:r>
          </a:p>
          <a:p>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Με λίγα λόγια, θα εξετάσουμε πώς μεταβάλλονται οι θερμοκρασίες των υποσυστημάτων ενός υπολογιστή υπό φορτίο, με δεύτερη μεταβλητή τον χρόνο.</a:t>
            </a:r>
          </a:p>
          <a:p>
            <a:endParaRPr lang="el-GR" dirty="0">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xmlns="" id="{F8A52819-0014-4A6A-8007-027D2949B35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xmlns="" val="378717895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3108644" y="0"/>
            <a:ext cx="5974713"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Εισαγωγή - Υπόθεση της έρευνας</a:t>
            </a:r>
          </a:p>
        </p:txBody>
      </p:sp>
      <p:sp>
        <p:nvSpPr>
          <p:cNvPr id="2" name="TextBox 1">
            <a:extLst>
              <a:ext uri="{FF2B5EF4-FFF2-40B4-BE49-F238E27FC236}">
                <a16:creationId xmlns:a16="http://schemas.microsoft.com/office/drawing/2014/main" xmlns="" id="{CAEB99FD-919C-4598-97D4-97CF1A75B2F6}"/>
              </a:ext>
            </a:extLst>
          </p:cNvPr>
          <p:cNvSpPr txBox="1"/>
          <p:nvPr/>
        </p:nvSpPr>
        <p:spPr>
          <a:xfrm>
            <a:off x="377505" y="757895"/>
            <a:ext cx="10863743" cy="5632311"/>
          </a:xfrm>
          <a:prstGeom prst="rect">
            <a:avLst/>
          </a:prstGeom>
          <a:noFill/>
        </p:spPr>
        <p:txBody>
          <a:bodyPr wrap="square" rtlCol="0">
            <a:spAutoFit/>
          </a:bodyPr>
          <a:lstStyle/>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Με ένα συγκεκριμένο φορτίο προκύπτουν τρία διαφορετικά αποτελέσματα, τα οποία εκφράζονται με γραφήματα:</a:t>
            </a:r>
          </a:p>
          <a:p>
            <a:endParaRPr lang="el-GR" dirty="0">
              <a:effectLst>
                <a:outerShdw blurRad="38100" dist="38100" dir="2700000" algn="tl">
                  <a:srgbClr val="000000">
                    <a:alpha val="43137"/>
                  </a:srgbClr>
                </a:outerShdw>
              </a:effectLst>
            </a:endParaRPr>
          </a:p>
          <a:p>
            <a:endParaRPr lang="el-GR" dirty="0">
              <a:effectLst>
                <a:outerShdw blurRad="38100" dist="38100" dir="2700000" algn="tl">
                  <a:srgbClr val="000000">
                    <a:alpha val="43137"/>
                  </a:srgbClr>
                </a:outerShdw>
              </a:effectLst>
            </a:endParaRPr>
          </a:p>
          <a:p>
            <a:pPr marL="342900" indent="-342900">
              <a:buFont typeface="+mj-lt"/>
              <a:buAutoNum type="arabicPeriod"/>
            </a:pPr>
            <a:r>
              <a:rPr lang="el-GR" dirty="0">
                <a:effectLst>
                  <a:outerShdw blurRad="38100" dist="38100" dir="2700000" algn="tl">
                    <a:srgbClr val="000000">
                      <a:alpha val="43137"/>
                    </a:srgbClr>
                  </a:outerShdw>
                </a:effectLst>
              </a:rPr>
              <a:t>Η απλούστερη υπόθεση θα ήταν, η θερμοκρασία να ανεβαίνει γραμμικά, με άλλα λόγια, να έχουμε σταθερή αύξηση. Δεν συμβαίνει ούτε επιβράδυνση, ούτε επιτάχυνση. </a:t>
            </a:r>
            <a:br>
              <a:rPr lang="el-GR" dirty="0">
                <a:effectLst>
                  <a:outerShdw blurRad="38100" dist="38100" dir="2700000" algn="tl">
                    <a:srgbClr val="000000">
                      <a:alpha val="43137"/>
                    </a:srgbClr>
                  </a:outerShdw>
                </a:effectLst>
              </a:rPr>
            </a:br>
            <a:endParaRPr lang="el-GR" dirty="0">
              <a:effectLst>
                <a:outerShdw blurRad="38100" dist="38100" dir="2700000" algn="tl">
                  <a:srgbClr val="000000">
                    <a:alpha val="43137"/>
                  </a:srgbClr>
                </a:outerShdw>
              </a:effectLst>
            </a:endParaRPr>
          </a:p>
          <a:p>
            <a:r>
              <a:rPr lang="el-GR" i="1" dirty="0">
                <a:effectLst>
                  <a:outerShdw blurRad="38100" dist="38100" dir="2700000" algn="tl">
                    <a:srgbClr val="000000">
                      <a:alpha val="43137"/>
                    </a:srgbClr>
                  </a:outerShdw>
                </a:effectLst>
              </a:rPr>
              <a:t>(Συνάρτηση μορφής </a:t>
            </a:r>
            <a:r>
              <a:rPr lang="el-GR" b="1" i="1" dirty="0">
                <a:effectLst>
                  <a:outerShdw blurRad="38100" dist="38100" dir="2700000" algn="tl">
                    <a:srgbClr val="000000">
                      <a:alpha val="43137"/>
                    </a:srgbClr>
                  </a:outerShdw>
                </a:effectLst>
              </a:rPr>
              <a:t>α</a:t>
            </a:r>
            <a:r>
              <a:rPr lang="en-US" b="1" i="1" dirty="0">
                <a:effectLst>
                  <a:outerShdw blurRad="38100" dist="38100" dir="2700000" algn="tl">
                    <a:srgbClr val="000000">
                      <a:alpha val="43137"/>
                    </a:srgbClr>
                  </a:outerShdw>
                </a:effectLst>
              </a:rPr>
              <a:t>x</a:t>
            </a:r>
            <a:r>
              <a:rPr lang="el-GR" b="1" i="1" dirty="0">
                <a:effectLst>
                  <a:outerShdw blurRad="38100" dist="38100" dir="2700000" algn="tl">
                    <a:srgbClr val="000000">
                      <a:alpha val="43137"/>
                    </a:srgbClr>
                  </a:outerShdw>
                </a:effectLst>
              </a:rPr>
              <a:t> = </a:t>
            </a:r>
            <a:r>
              <a:rPr lang="en-US" b="1" i="1" dirty="0">
                <a:effectLst>
                  <a:outerShdw blurRad="38100" dist="38100" dir="2700000" algn="tl">
                    <a:srgbClr val="000000">
                      <a:alpha val="43137"/>
                    </a:srgbClr>
                  </a:outerShdw>
                </a:effectLst>
              </a:rPr>
              <a:t>y</a:t>
            </a:r>
            <a:r>
              <a:rPr lang="el-GR" i="1" dirty="0">
                <a:effectLst>
                  <a:outerShdw blurRad="38100" dist="38100" dir="2700000" algn="tl">
                    <a:srgbClr val="000000">
                      <a:alpha val="43137"/>
                    </a:srgbClr>
                  </a:outerShdw>
                </a:effectLst>
              </a:rPr>
              <a:t>)</a:t>
            </a:r>
            <a:endParaRPr lang="el-GR" dirty="0"/>
          </a:p>
          <a:p>
            <a:pPr marL="342900" indent="-342900">
              <a:buFont typeface="+mj-lt"/>
              <a:buAutoNum type="arabicPeriod"/>
            </a:pPr>
            <a:endParaRPr lang="el-GR" dirty="0">
              <a:effectLst>
                <a:outerShdw blurRad="38100" dist="38100" dir="2700000" algn="tl">
                  <a:srgbClr val="000000">
                    <a:alpha val="43137"/>
                  </a:srgbClr>
                </a:outerShdw>
              </a:effectLst>
            </a:endParaRPr>
          </a:p>
          <a:p>
            <a:pPr marL="342900" indent="-342900">
              <a:buFont typeface="+mj-lt"/>
              <a:buAutoNum type="arabicPeriod"/>
            </a:pPr>
            <a:r>
              <a:rPr lang="el-GR" dirty="0">
                <a:effectLst>
                  <a:outerShdw blurRad="38100" dist="38100" dir="2700000" algn="tl">
                    <a:srgbClr val="000000">
                      <a:alpha val="43137"/>
                    </a:srgbClr>
                  </a:outerShdw>
                </a:effectLst>
              </a:rPr>
              <a:t>Στην δεύτερη υπόθεση, η θερμοκρασία ανεβαίνει εκθετικά, δηλαδή ξεκινά με αργό ρυθμό και επιταχύνει όλο και πιο γρήγορα μέχρι ένα σημείο όπου σταματά, λόγω των συστημάτων που είναι σχεδιασμένα να προστατεύσουν τον υπολογιστή, ψύξης, κτλ. </a:t>
            </a:r>
            <a:br>
              <a:rPr lang="el-GR" dirty="0">
                <a:effectLst>
                  <a:outerShdw blurRad="38100" dist="38100" dir="2700000" algn="tl">
                    <a:srgbClr val="000000">
                      <a:alpha val="43137"/>
                    </a:srgbClr>
                  </a:outerShdw>
                </a:effectLst>
              </a:rPr>
            </a:br>
            <a:endParaRPr lang="el-GR" dirty="0">
              <a:effectLst>
                <a:outerShdw blurRad="38100" dist="38100" dir="2700000" algn="tl">
                  <a:srgbClr val="000000">
                    <a:alpha val="43137"/>
                  </a:srgbClr>
                </a:outerShdw>
              </a:effectLst>
            </a:endParaRPr>
          </a:p>
          <a:p>
            <a:r>
              <a:rPr lang="el-GR" i="1" dirty="0">
                <a:effectLst>
                  <a:outerShdw blurRad="38100" dist="38100" dir="2700000" algn="tl">
                    <a:srgbClr val="000000">
                      <a:alpha val="43137"/>
                    </a:srgbClr>
                  </a:outerShdw>
                </a:effectLst>
              </a:rPr>
              <a:t>(Συνάρτηση μορφής </a:t>
            </a:r>
            <a:r>
              <a:rPr lang="en-US" b="1" i="1" dirty="0">
                <a:effectLst>
                  <a:outerShdw blurRad="38100" dist="38100" dir="2700000" algn="tl">
                    <a:srgbClr val="000000">
                      <a:alpha val="43137"/>
                    </a:srgbClr>
                  </a:outerShdw>
                </a:effectLst>
              </a:rPr>
              <a:t>x^(</a:t>
            </a:r>
            <a:r>
              <a:rPr lang="el-GR" b="1" i="1" dirty="0">
                <a:effectLst>
                  <a:outerShdw blurRad="38100" dist="38100" dir="2700000" algn="tl">
                    <a:srgbClr val="000000">
                      <a:alpha val="43137"/>
                    </a:srgbClr>
                  </a:outerShdw>
                </a:effectLst>
              </a:rPr>
              <a:t>α) = </a:t>
            </a:r>
            <a:r>
              <a:rPr lang="en-US" b="1" i="1" dirty="0">
                <a:effectLst>
                  <a:outerShdw blurRad="38100" dist="38100" dir="2700000" algn="tl">
                    <a:srgbClr val="000000">
                      <a:alpha val="43137"/>
                    </a:srgbClr>
                  </a:outerShdw>
                </a:effectLst>
              </a:rPr>
              <a:t>y</a:t>
            </a:r>
            <a:r>
              <a:rPr lang="el-GR" i="1" dirty="0">
                <a:effectLst>
                  <a:outerShdw blurRad="38100" dist="38100" dir="2700000" algn="tl">
                    <a:srgbClr val="000000">
                      <a:alpha val="43137"/>
                    </a:srgbClr>
                  </a:outerShdw>
                </a:effectLst>
              </a:rPr>
              <a:t>)</a:t>
            </a:r>
          </a:p>
          <a:p>
            <a:pPr marL="342900" indent="-342900">
              <a:buFont typeface="+mj-lt"/>
              <a:buAutoNum type="arabicPeriod"/>
            </a:pPr>
            <a:endParaRPr lang="el-GR" i="1" dirty="0">
              <a:effectLst>
                <a:outerShdw blurRad="38100" dist="38100" dir="2700000" algn="tl">
                  <a:srgbClr val="000000">
                    <a:alpha val="43137"/>
                  </a:srgbClr>
                </a:outerShdw>
              </a:effectLst>
            </a:endParaRPr>
          </a:p>
          <a:p>
            <a:pPr marL="342900" indent="-342900">
              <a:buFont typeface="+mj-lt"/>
              <a:buAutoNum type="arabicPeriod"/>
            </a:pPr>
            <a:r>
              <a:rPr lang="el-GR" dirty="0">
                <a:effectLst>
                  <a:outerShdw blurRad="38100" dist="38100" dir="2700000" algn="tl">
                    <a:srgbClr val="000000">
                      <a:alpha val="43137"/>
                    </a:srgbClr>
                  </a:outerShdw>
                </a:effectLst>
              </a:rPr>
              <a:t>Στην τρίτη υπόθεση, η θερμοκρασία ανεβαίνει με μορφή λογάριθμου. Αυτό έχει ως αποτέλεσμα την αρχικώς ταχεία αύξηση της θερμοκρασίας, η οποία στη συνέχεια</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θα σημειώσει επιβράδυνση. </a:t>
            </a:r>
            <a:br>
              <a:rPr lang="el-GR" dirty="0">
                <a:effectLst>
                  <a:outerShdw blurRad="38100" dist="38100" dir="2700000" algn="tl">
                    <a:srgbClr val="000000">
                      <a:alpha val="43137"/>
                    </a:srgbClr>
                  </a:outerShdw>
                </a:effectLst>
              </a:rPr>
            </a:br>
            <a:endParaRPr lang="el-GR" dirty="0">
              <a:effectLst>
                <a:outerShdw blurRad="38100" dist="38100" dir="2700000" algn="tl">
                  <a:srgbClr val="000000">
                    <a:alpha val="43137"/>
                  </a:srgbClr>
                </a:outerShdw>
              </a:effectLst>
            </a:endParaRPr>
          </a:p>
          <a:p>
            <a:r>
              <a:rPr lang="el-GR" i="1" dirty="0">
                <a:effectLst>
                  <a:outerShdw blurRad="38100" dist="38100" dir="2700000" algn="tl">
                    <a:srgbClr val="000000">
                      <a:alpha val="43137"/>
                    </a:srgbClr>
                  </a:outerShdw>
                </a:effectLst>
              </a:rPr>
              <a:t>(Συνάρτηση μορφής</a:t>
            </a:r>
            <a:r>
              <a:rPr lang="en-US" i="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log_a (x)</a:t>
            </a:r>
            <a:r>
              <a:rPr lang="en-US" i="1" dirty="0">
                <a:effectLst>
                  <a:outerShdw blurRad="38100" dist="38100" dir="2700000" algn="tl">
                    <a:srgbClr val="000000">
                      <a:alpha val="43137"/>
                    </a:srgbClr>
                  </a:outerShdw>
                </a:effectLst>
              </a:rPr>
              <a:t>)</a:t>
            </a:r>
            <a:endParaRPr lang="el-GR" i="1" dirty="0">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xmlns="" id="{F585ADCD-DCE3-49DA-8CCC-647B703A4496}"/>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xmlns="" val="9761447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2712702" y="16778"/>
            <a:ext cx="6766597"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Εισαγωγή - Μεθοδολογία της έρευνας</a:t>
            </a:r>
          </a:p>
        </p:txBody>
      </p:sp>
      <p:sp>
        <p:nvSpPr>
          <p:cNvPr id="2" name="TextBox 1">
            <a:extLst>
              <a:ext uri="{FF2B5EF4-FFF2-40B4-BE49-F238E27FC236}">
                <a16:creationId xmlns:a16="http://schemas.microsoft.com/office/drawing/2014/main" xmlns="" id="{EDF5A063-AAEC-4B07-817E-570294BD919A}"/>
              </a:ext>
            </a:extLst>
          </p:cNvPr>
          <p:cNvSpPr txBox="1"/>
          <p:nvPr/>
        </p:nvSpPr>
        <p:spPr>
          <a:xfrm>
            <a:off x="282429" y="539998"/>
            <a:ext cx="11627141" cy="4801314"/>
          </a:xfrm>
          <a:prstGeom prst="rect">
            <a:avLst/>
          </a:prstGeom>
          <a:noFill/>
        </p:spPr>
        <p:txBody>
          <a:bodyPr wrap="square" rtlCol="0">
            <a:spAutoFit/>
          </a:bodyPr>
          <a:lstStyle/>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Θα μελετήσουμε την ανάπτυξη των θερμοκρασιών σε σχέση με τους παράγοντες του χρόνου και φορτίου έτσι ώστε να αξιολογήσουμε ποια παραπάνω υπόθεση είναι ορθότερη. Με άλλα λόγια, ποια υπόθεση καλύτερα αντιπροσωπεύει τα πραγματικά αποτελέσματα.</a:t>
            </a:r>
            <a:endParaRPr lang="en-US"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en-US"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Η θερμοκρασία του χώρου υλοποίησης του πειράματος θα σταθεροποιηθεί τεχνητά στους 21°</a:t>
            </a:r>
            <a:r>
              <a:rPr lang="en-US" dirty="0">
                <a:effectLst>
                  <a:outerShdw blurRad="38100" dist="38100" dir="2700000" algn="tl">
                    <a:srgbClr val="000000">
                      <a:alpha val="43137"/>
                    </a:srgbClr>
                  </a:outerShdw>
                </a:effectLst>
              </a:rPr>
              <a:t>C</a:t>
            </a:r>
            <a:r>
              <a:rPr lang="el-GR" dirty="0">
                <a:effectLst>
                  <a:outerShdw blurRad="38100" dist="38100" dir="2700000" algn="tl">
                    <a:srgbClr val="000000">
                      <a:alpha val="43137"/>
                    </a:srgbClr>
                  </a:outerShdw>
                </a:effectLst>
              </a:rPr>
              <a:t>, που είναι ο μέσος όρος του ορισμού της θερμοκρασίας δωματίου του </a:t>
            </a:r>
            <a:r>
              <a:rPr lang="en-US" dirty="0">
                <a:effectLst>
                  <a:outerShdw blurRad="38100" dist="38100" dir="2700000" algn="tl">
                    <a:srgbClr val="000000">
                      <a:alpha val="43137"/>
                    </a:srgbClr>
                  </a:outerShdw>
                </a:effectLst>
              </a:rPr>
              <a:t>AHD</a:t>
            </a:r>
            <a:r>
              <a:rPr lang="el-GR"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American Heritage Dictionary of the English Language)</a:t>
            </a:r>
            <a:r>
              <a:rPr lang="el-GR" dirty="0">
                <a:effectLst>
                  <a:outerShdw blurRad="38100" dist="38100" dir="2700000" algn="tl">
                    <a:srgbClr val="000000">
                      <a:alpha val="43137"/>
                    </a:srgbClr>
                  </a:outerShdw>
                </a:effectLst>
              </a:rPr>
              <a:t>. Η σχετική υγρασία θα σταθεροποιηθεί στο 60% </a:t>
            </a:r>
            <a:r>
              <a:rPr lang="en-US" dirty="0">
                <a:effectLst>
                  <a:outerShdw blurRad="38100" dist="38100" dir="2700000" algn="tl">
                    <a:srgbClr val="000000">
                      <a:alpha val="43137"/>
                    </a:srgbClr>
                  </a:outerShdw>
                </a:effectLst>
              </a:rPr>
              <a:t>rh</a:t>
            </a:r>
            <a:r>
              <a:rPr lang="el-GR" dirty="0">
                <a:effectLst>
                  <a:outerShdw blurRad="38100" dist="38100" dir="2700000" algn="tl">
                    <a:srgbClr val="000000">
                      <a:alpha val="43137"/>
                    </a:srgbClr>
                  </a:outerShdw>
                </a:effectLst>
              </a:rPr>
              <a:t>, που είναι το γενικώς αποδεκτό ως ιδανικό, διότι δεν υπάρχει διαθέσιμη επιστημονικά ιδανική υγρασία.</a:t>
            </a:r>
          </a:p>
          <a:p>
            <a:pPr marL="285750" indent="-285750">
              <a:buFont typeface="Arial" panose="020B0604020202020204" pitchFamily="34" charset="0"/>
              <a:buChar char="•"/>
            </a:pPr>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Θα πραγματοποιηθεί μια μέτρηση αρχικά και θα ακολουθήσει μια επανάληψη.</a:t>
            </a:r>
          </a:p>
          <a:p>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Η πρώτη μέτρηση θα ξεκινήσει με ελαφρώς απαιτητική χρήση του Η/Υ,</a:t>
            </a:r>
            <a:r>
              <a:rPr lang="en-US" dirty="0">
                <a:effectLst>
                  <a:outerShdw blurRad="38100" dist="38100" dir="2700000" algn="tl">
                    <a:srgbClr val="000000">
                      <a:alpha val="43137"/>
                    </a:srgbClr>
                  </a:outerShdw>
                </a:effectLst>
              </a:rPr>
              <a:t> </a:t>
            </a:r>
            <a:r>
              <a:rPr lang="el-GR" dirty="0">
                <a:effectLst>
                  <a:outerShdw blurRad="38100" dist="38100" dir="2700000" algn="tl">
                    <a:srgbClr val="000000">
                      <a:alpha val="43137"/>
                    </a:srgbClr>
                  </a:outerShdw>
                </a:effectLst>
              </a:rPr>
              <a:t>με αρχικά σταθερή θερμοκρασία των υποσυστημάτων. Έπειτα, θα μετρηθούν ~10 λεπτά μηδενικής χρήσης από τον χρήστη καθώς ο υπολογιστής ψύχεται και σημειώνει σταθερή θερμοκρασία ξανά, σε όλα τα υποσυστήματα. Μετά από1 λεπτό θα πραγματοποιηθεί η πρώτη μέτρηση για</a:t>
            </a:r>
            <a:r>
              <a:rPr lang="en-US" dirty="0">
                <a:effectLst>
                  <a:outerShdw blurRad="38100" dist="38100" dir="2700000" algn="tl">
                    <a:srgbClr val="000000">
                      <a:alpha val="43137"/>
                    </a:srgbClr>
                  </a:outerShdw>
                </a:effectLst>
              </a:rPr>
              <a:t> 6</a:t>
            </a:r>
            <a:r>
              <a:rPr lang="el-GR" dirty="0">
                <a:effectLst>
                  <a:outerShdw blurRad="38100" dist="38100" dir="2700000" algn="tl">
                    <a:srgbClr val="000000">
                      <a:alpha val="43137"/>
                    </a:srgbClr>
                  </a:outerShdw>
                </a:effectLst>
              </a:rPr>
              <a:t> λεπτά,</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θα γίνει ψύξη μέχρι την σταθεροποίηση της θερμοκρασίας, θα ακολουθήσει 1 λεπτό</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αναμονής και επαναφόρτωση της ίδιας χρονικής διάρκειας.</a:t>
            </a:r>
          </a:p>
        </p:txBody>
      </p:sp>
      <p:sp>
        <p:nvSpPr>
          <p:cNvPr id="3" name="Slide Number Placeholder 2">
            <a:extLst>
              <a:ext uri="{FF2B5EF4-FFF2-40B4-BE49-F238E27FC236}">
                <a16:creationId xmlns:a16="http://schemas.microsoft.com/office/drawing/2014/main" xmlns="" id="{1780C590-7A95-46A4-A3F9-276F3C5FBC76}"/>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xmlns="" val="26699705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3239288" y="0"/>
            <a:ext cx="5713424"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Εισαγωγή - Σκοπός της έρευνας</a:t>
            </a:r>
          </a:p>
        </p:txBody>
      </p:sp>
      <p:sp>
        <p:nvSpPr>
          <p:cNvPr id="2" name="TextBox 1">
            <a:extLst>
              <a:ext uri="{FF2B5EF4-FFF2-40B4-BE49-F238E27FC236}">
                <a16:creationId xmlns:a16="http://schemas.microsoft.com/office/drawing/2014/main" xmlns="" id="{14E79B9E-3DE2-444D-B159-95200D09A73C}"/>
              </a:ext>
            </a:extLst>
          </p:cNvPr>
          <p:cNvSpPr txBox="1"/>
          <p:nvPr/>
        </p:nvSpPr>
        <p:spPr>
          <a:xfrm>
            <a:off x="303402" y="828413"/>
            <a:ext cx="11585196" cy="1754326"/>
          </a:xfrm>
          <a:prstGeom prst="rect">
            <a:avLst/>
          </a:prstGeom>
          <a:noFill/>
        </p:spPr>
        <p:txBody>
          <a:bodyPr wrap="square" rtlCol="0">
            <a:spAutoFit/>
          </a:bodyPr>
          <a:lstStyle/>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Τα αποτελέσματα της έρευνας αυτής μπορούν να χρησιμοποιηθούν ως βάσεις για παραγωγή πιο αποδοτικών συστημάτων ψύξης για ηλεκτρονικούς υπολογιστές είτε σε μορφή λογισμικού είτε σε μορφή υλικών μέσων, π.χ. ανεμιστήρες, θερμοαγώγιμη πάστα, απαγωγοί θερμότητας κ.α.</a:t>
            </a:r>
          </a:p>
          <a:p>
            <a:pPr marL="285750" indent="-285750">
              <a:buFont typeface="Arial" panose="020B0604020202020204" pitchFamily="34" charset="0"/>
              <a:buChar char="•"/>
            </a:pPr>
            <a:endParaRPr lang="el-GR"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Επιπρόσθετα, η έρευνα αυτή θα μπορούσε να φανεί χρήσιμη σε ερευνητές που σκοπεύουν να εξετάσουν το ίδιο θέμα με μεγαλύτερη ακρίβεια.</a:t>
            </a:r>
          </a:p>
        </p:txBody>
      </p:sp>
      <p:sp>
        <p:nvSpPr>
          <p:cNvPr id="4" name="Slide Number Placeholder 3">
            <a:extLst>
              <a:ext uri="{FF2B5EF4-FFF2-40B4-BE49-F238E27FC236}">
                <a16:creationId xmlns:a16="http://schemas.microsoft.com/office/drawing/2014/main" xmlns="" id="{F9AC1E07-6484-4704-94F5-56A43FA349B1}"/>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xmlns="" val="16354250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1115321" y="0"/>
            <a:ext cx="9961380"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Εισαγωγή - Παράγοντες που δεν επηρεάζουν την έρευνα</a:t>
            </a:r>
          </a:p>
        </p:txBody>
      </p:sp>
      <p:sp>
        <p:nvSpPr>
          <p:cNvPr id="3" name="TextBox 2">
            <a:extLst>
              <a:ext uri="{FF2B5EF4-FFF2-40B4-BE49-F238E27FC236}">
                <a16:creationId xmlns:a16="http://schemas.microsoft.com/office/drawing/2014/main" xmlns="" id="{5E92D9F6-9281-462D-8D95-1D2549CD3C8B}"/>
              </a:ext>
            </a:extLst>
          </p:cNvPr>
          <p:cNvSpPr txBox="1"/>
          <p:nvPr/>
        </p:nvSpPr>
        <p:spPr>
          <a:xfrm>
            <a:off x="462793" y="805343"/>
            <a:ext cx="11266414" cy="2862322"/>
          </a:xfrm>
          <a:prstGeom prst="rect">
            <a:avLst/>
          </a:prstGeom>
          <a:noFill/>
        </p:spPr>
        <p:txBody>
          <a:bodyPr wrap="square" rtlCol="0">
            <a:spAutoFit/>
          </a:bodyPr>
          <a:lstStyle/>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Οι παράγοντες που δεν επηρεάζουν τα αποτελέσματα της έρευνας είναι οι εξής</a:t>
            </a:r>
            <a:r>
              <a:rPr lang="en-US" dirty="0">
                <a:effectLst>
                  <a:outerShdw blurRad="38100" dist="38100" dir="2700000" algn="tl">
                    <a:srgbClr val="000000">
                      <a:alpha val="43137"/>
                    </a:srgbClr>
                  </a:outerShdw>
                </a:effectLst>
              </a:rPr>
              <a:t>:</a:t>
            </a:r>
            <a:endParaRPr lang="el-GR" dirty="0">
              <a:effectLst>
                <a:outerShdw blurRad="38100" dist="38100" dir="2700000" algn="tl">
                  <a:srgbClr val="000000">
                    <a:alpha val="43137"/>
                  </a:srgbClr>
                </a:outerShdw>
              </a:effectLst>
            </a:endParaRPr>
          </a:p>
          <a:p>
            <a:pPr marL="742950" lvl="1" indent="-285750">
              <a:buFont typeface="Arial" panose="020B0604020202020204" pitchFamily="34" charset="0"/>
              <a:buChar char="•"/>
            </a:pPr>
            <a:endParaRPr lang="el-GR" dirty="0">
              <a:effectLst>
                <a:outerShdw blurRad="38100" dist="38100" dir="2700000" algn="tl">
                  <a:srgbClr val="000000">
                    <a:alpha val="43137"/>
                  </a:srgbClr>
                </a:outerShdw>
              </a:effectLst>
            </a:endParaRPr>
          </a:p>
          <a:p>
            <a:pPr marL="800100" lvl="1" indent="-342900">
              <a:buFont typeface="+mj-lt"/>
              <a:buAutoNum type="arabicPeriod"/>
            </a:pPr>
            <a:r>
              <a:rPr lang="el-GR" dirty="0">
                <a:effectLst>
                  <a:outerShdw blurRad="38100" dist="38100" dir="2700000" algn="tl">
                    <a:srgbClr val="000000">
                      <a:alpha val="43137"/>
                    </a:srgbClr>
                  </a:outerShdw>
                </a:effectLst>
              </a:rPr>
              <a:t>Η θερμοκρασία εκτός του κλειστού χώρου που πραγματοποιείται το πείραμα.</a:t>
            </a:r>
          </a:p>
          <a:p>
            <a:pPr marL="800100" lvl="1" indent="-342900">
              <a:buFont typeface="+mj-lt"/>
              <a:buAutoNum type="arabicPeriod"/>
            </a:pPr>
            <a:endParaRPr lang="el-GR" dirty="0">
              <a:effectLst>
                <a:outerShdw blurRad="38100" dist="38100" dir="2700000" algn="tl">
                  <a:srgbClr val="000000">
                    <a:alpha val="43137"/>
                  </a:srgbClr>
                </a:outerShdw>
              </a:effectLst>
            </a:endParaRPr>
          </a:p>
          <a:p>
            <a:pPr marL="800100" lvl="1" indent="-342900">
              <a:buFont typeface="+mj-lt"/>
              <a:buAutoNum type="arabicPeriod"/>
            </a:pPr>
            <a:r>
              <a:rPr lang="el-GR" dirty="0">
                <a:effectLst>
                  <a:outerShdw blurRad="38100" dist="38100" dir="2700000" algn="tl">
                    <a:srgbClr val="000000">
                      <a:alpha val="43137"/>
                    </a:srgbClr>
                  </a:outerShdw>
                </a:effectLst>
              </a:rPr>
              <a:t>Οι μικρές διαφορές στην θερμοκρασία, υγρασία και ατμοσφαιρική πίεση του χώρου πραγματοποίησης του πειράματος.</a:t>
            </a:r>
          </a:p>
          <a:p>
            <a:pPr marL="800100" lvl="1" indent="-342900">
              <a:buFont typeface="+mj-lt"/>
              <a:buAutoNum type="arabicPeriod"/>
            </a:pPr>
            <a:endParaRPr lang="el-GR" dirty="0">
              <a:effectLst>
                <a:outerShdw blurRad="38100" dist="38100" dir="2700000" algn="tl">
                  <a:srgbClr val="000000">
                    <a:alpha val="43137"/>
                  </a:srgbClr>
                </a:outerShdw>
              </a:effectLst>
            </a:endParaRPr>
          </a:p>
          <a:p>
            <a:pPr marL="800100" lvl="1" indent="-342900">
              <a:buFont typeface="+mj-lt"/>
              <a:buAutoNum type="arabicPeriod"/>
            </a:pPr>
            <a:r>
              <a:rPr lang="el-GR" dirty="0">
                <a:effectLst>
                  <a:outerShdw blurRad="38100" dist="38100" dir="2700000" algn="tl">
                    <a:srgbClr val="000000">
                      <a:alpha val="43137"/>
                    </a:srgbClr>
                  </a:outerShdw>
                </a:effectLst>
              </a:rPr>
              <a:t>Η διαστολή των μετάλλων του ηλεκτρονικού υπολογιστή.</a:t>
            </a:r>
          </a:p>
          <a:p>
            <a:pPr marL="800100" lvl="1" indent="-342900">
              <a:buFont typeface="+mj-lt"/>
              <a:buAutoNum type="arabicPeriod"/>
            </a:pPr>
            <a:endParaRPr lang="el-GR" dirty="0">
              <a:effectLst>
                <a:outerShdw blurRad="38100" dist="38100" dir="2700000" algn="tl">
                  <a:srgbClr val="000000">
                    <a:alpha val="43137"/>
                  </a:srgbClr>
                </a:outerShdw>
              </a:effectLst>
            </a:endParaRPr>
          </a:p>
          <a:p>
            <a:pPr marL="800100" lvl="1" indent="-342900">
              <a:buFont typeface="+mj-lt"/>
              <a:buAutoNum type="arabicPeriod"/>
            </a:pPr>
            <a:r>
              <a:rPr lang="el-GR" dirty="0">
                <a:effectLst>
                  <a:outerShdw blurRad="38100" dist="38100" dir="2700000" algn="tl">
                    <a:srgbClr val="000000">
                      <a:alpha val="43137"/>
                    </a:srgbClr>
                  </a:outerShdw>
                </a:effectLst>
              </a:rPr>
              <a:t>Η αυτοματοποιημένη λειτουργία των ανεμιστήρων του υπολογιστή. </a:t>
            </a:r>
          </a:p>
        </p:txBody>
      </p:sp>
      <p:sp>
        <p:nvSpPr>
          <p:cNvPr id="4" name="Slide Number Placeholder 3">
            <a:extLst>
              <a:ext uri="{FF2B5EF4-FFF2-40B4-BE49-F238E27FC236}">
                <a16:creationId xmlns:a16="http://schemas.microsoft.com/office/drawing/2014/main" xmlns="" id="{C1E80C3C-2EA9-4B1A-A456-C8E3FBFE87C0}"/>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xmlns="" val="24169873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BE249100-A577-4B76-90B6-03E22BF59F24}"/>
              </a:ext>
            </a:extLst>
          </p:cNvPr>
          <p:cNvSpPr/>
          <p:nvPr/>
        </p:nvSpPr>
        <p:spPr>
          <a:xfrm>
            <a:off x="3452488" y="0"/>
            <a:ext cx="5287025" cy="523220"/>
          </a:xfrm>
          <a:prstGeom prst="rect">
            <a:avLst/>
          </a:prstGeom>
          <a:noFill/>
        </p:spPr>
        <p:txBody>
          <a:bodyPr wrap="none" lIns="91440" tIns="45720" rIns="91440" bIns="45720">
            <a:spAutoFit/>
          </a:bodyPr>
          <a:lstStyle/>
          <a:p>
            <a:pPr algn="ctr"/>
            <a:r>
              <a:rPr lang="el-GR" sz="2800" b="1" dirty="0">
                <a:ln w="9525">
                  <a:solidFill>
                    <a:schemeClr val="bg1"/>
                  </a:solidFill>
                  <a:prstDash val="solid"/>
                </a:ln>
                <a:effectLst>
                  <a:outerShdw blurRad="12700" dist="38100" dir="2700000" algn="tl" rotWithShape="0">
                    <a:schemeClr val="bg1">
                      <a:lumMod val="50000"/>
                    </a:schemeClr>
                  </a:outerShdw>
                </a:effectLst>
              </a:rPr>
              <a:t>Εισαγωγή - Όρια της έρευνας</a:t>
            </a:r>
          </a:p>
        </p:txBody>
      </p:sp>
      <p:sp>
        <p:nvSpPr>
          <p:cNvPr id="2" name="TextBox 1">
            <a:extLst>
              <a:ext uri="{FF2B5EF4-FFF2-40B4-BE49-F238E27FC236}">
                <a16:creationId xmlns:a16="http://schemas.microsoft.com/office/drawing/2014/main" xmlns="" id="{943B01D2-9F11-4B35-BA44-1F080D2C640D}"/>
              </a:ext>
            </a:extLst>
          </p:cNvPr>
          <p:cNvSpPr txBox="1"/>
          <p:nvPr/>
        </p:nvSpPr>
        <p:spPr>
          <a:xfrm>
            <a:off x="371912" y="681605"/>
            <a:ext cx="11448176" cy="3693319"/>
          </a:xfrm>
          <a:prstGeom prst="rect">
            <a:avLst/>
          </a:prstGeom>
          <a:noFill/>
        </p:spPr>
        <p:txBody>
          <a:bodyPr wrap="square" rtlCol="0">
            <a:spAutoFit/>
          </a:bodyPr>
          <a:lstStyle/>
          <a:p>
            <a:pPr marL="285750" indent="-285750">
              <a:buFont typeface="Arial" panose="020B0604020202020204" pitchFamily="34" charset="0"/>
              <a:buChar char="•"/>
            </a:pPr>
            <a:r>
              <a:rPr lang="el-GR" dirty="0">
                <a:effectLst>
                  <a:outerShdw blurRad="38100" dist="38100" dir="2700000" algn="tl">
                    <a:srgbClr val="000000">
                      <a:alpha val="43137"/>
                    </a:srgbClr>
                  </a:outerShdw>
                </a:effectLst>
              </a:rPr>
              <a:t>Τα όρια της έρευνας είναι τα εξής:</a:t>
            </a:r>
          </a:p>
          <a:p>
            <a:pPr marL="742950" lvl="1" indent="-285750">
              <a:buFont typeface="Arial" panose="020B0604020202020204" pitchFamily="34" charset="0"/>
              <a:buChar char="•"/>
            </a:pPr>
            <a:endParaRPr lang="el-GR" dirty="0">
              <a:effectLst>
                <a:outerShdw blurRad="38100" dist="38100" dir="2700000" algn="tl">
                  <a:srgbClr val="000000">
                    <a:alpha val="43137"/>
                  </a:srgbClr>
                </a:outerShdw>
              </a:effectLst>
            </a:endParaRPr>
          </a:p>
          <a:p>
            <a:pPr marL="800100" lvl="1" indent="-342900">
              <a:buFont typeface="+mj-lt"/>
              <a:buAutoNum type="arabicPeriod"/>
            </a:pPr>
            <a:r>
              <a:rPr lang="el-GR" dirty="0">
                <a:effectLst>
                  <a:outerShdw blurRad="38100" dist="38100" dir="2700000" algn="tl">
                    <a:srgbClr val="000000">
                      <a:alpha val="43137"/>
                    </a:srgbClr>
                  </a:outerShdw>
                </a:effectLst>
              </a:rPr>
              <a:t>Ο μικρός αριθμός πειραμάτων και μετρήσεων.</a:t>
            </a:r>
          </a:p>
          <a:p>
            <a:pPr marL="800100" lvl="1" indent="-342900">
              <a:buFont typeface="+mj-lt"/>
              <a:buAutoNum type="arabicPeriod"/>
            </a:pPr>
            <a:endParaRPr lang="el-GR" dirty="0">
              <a:effectLst>
                <a:outerShdw blurRad="38100" dist="38100" dir="2700000" algn="tl">
                  <a:srgbClr val="000000">
                    <a:alpha val="43137"/>
                  </a:srgbClr>
                </a:outerShdw>
              </a:effectLst>
            </a:endParaRPr>
          </a:p>
          <a:p>
            <a:pPr marL="800100" lvl="1" indent="-342900">
              <a:buFont typeface="+mj-lt"/>
              <a:buAutoNum type="arabicPeriod"/>
            </a:pPr>
            <a:r>
              <a:rPr lang="el-GR" dirty="0">
                <a:effectLst>
                  <a:outerShdw blurRad="38100" dist="38100" dir="2700000" algn="tl">
                    <a:srgbClr val="000000">
                      <a:alpha val="43137"/>
                    </a:srgbClr>
                  </a:outerShdw>
                </a:effectLst>
              </a:rPr>
              <a:t>Οι μικρές μεταβολές θερμοκρασίας, πίεσης και υγρασίας του κλειστού χώρου πραγματοποίησης του πειράματος.</a:t>
            </a:r>
          </a:p>
          <a:p>
            <a:pPr marL="800100" lvl="1" indent="-342900">
              <a:buFont typeface="+mj-lt"/>
              <a:buAutoNum type="arabicPeriod"/>
            </a:pPr>
            <a:endParaRPr lang="el-GR" dirty="0">
              <a:effectLst>
                <a:outerShdw blurRad="38100" dist="38100" dir="2700000" algn="tl">
                  <a:srgbClr val="000000">
                    <a:alpha val="43137"/>
                  </a:srgbClr>
                </a:outerShdw>
              </a:effectLst>
            </a:endParaRPr>
          </a:p>
          <a:p>
            <a:pPr marL="800100" lvl="1" indent="-342900">
              <a:buFont typeface="+mj-lt"/>
              <a:buAutoNum type="arabicPeriod"/>
            </a:pPr>
            <a:r>
              <a:rPr lang="el-GR" dirty="0">
                <a:effectLst>
                  <a:outerShdw blurRad="38100" dist="38100" dir="2700000" algn="tl">
                    <a:srgbClr val="000000">
                      <a:alpha val="43137"/>
                    </a:srgbClr>
                  </a:outerShdw>
                </a:effectLst>
              </a:rPr>
              <a:t>Ο αριθμός διαφορετικών υπολογιστών για την πραγματοποίηση του πειράματος.</a:t>
            </a:r>
          </a:p>
          <a:p>
            <a:pPr marL="800100" lvl="1" indent="-342900">
              <a:buFont typeface="+mj-lt"/>
              <a:buAutoNum type="arabicPeriod"/>
            </a:pPr>
            <a:endParaRPr lang="el-GR" dirty="0">
              <a:effectLst>
                <a:outerShdw blurRad="38100" dist="38100" dir="2700000" algn="tl">
                  <a:srgbClr val="000000">
                    <a:alpha val="43137"/>
                  </a:srgbClr>
                </a:outerShdw>
              </a:effectLst>
            </a:endParaRPr>
          </a:p>
          <a:p>
            <a:pPr marL="800100" lvl="1" indent="-342900">
              <a:buFont typeface="+mj-lt"/>
              <a:buAutoNum type="arabicPeriod"/>
            </a:pPr>
            <a:r>
              <a:rPr lang="el-GR" dirty="0">
                <a:effectLst>
                  <a:outerShdw blurRad="38100" dist="38100" dir="2700000" algn="tl">
                    <a:srgbClr val="000000">
                      <a:alpha val="43137"/>
                    </a:srgbClr>
                  </a:outerShdw>
                </a:effectLst>
              </a:rPr>
              <a:t>Ο περιορισμένος χρόνος συγγραφής της εργασίας.</a:t>
            </a:r>
          </a:p>
          <a:p>
            <a:pPr marL="800100" lvl="1" indent="-342900">
              <a:buFont typeface="+mj-lt"/>
              <a:buAutoNum type="arabicPeriod"/>
            </a:pPr>
            <a:endParaRPr lang="el-GR" dirty="0">
              <a:effectLst>
                <a:outerShdw blurRad="38100" dist="38100" dir="2700000" algn="tl">
                  <a:srgbClr val="000000">
                    <a:alpha val="43137"/>
                  </a:srgbClr>
                </a:outerShdw>
              </a:effectLst>
            </a:endParaRPr>
          </a:p>
          <a:p>
            <a:pPr marL="800100" lvl="1" indent="-342900">
              <a:buFont typeface="+mj-lt"/>
              <a:buAutoNum type="arabicPeriod"/>
            </a:pPr>
            <a:r>
              <a:rPr lang="el-GR" dirty="0">
                <a:effectLst>
                  <a:outerShdw blurRad="38100" dist="38100" dir="2700000" algn="tl">
                    <a:srgbClr val="000000">
                      <a:alpha val="43137"/>
                    </a:srgbClr>
                  </a:outerShdw>
                </a:effectLst>
              </a:rPr>
              <a:t>Ο αριθμός επιπλέον αγνώστων πληροφοριών που θα αποκαλυφθούν από το</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συμπέρασμα των πειραμάτων.</a:t>
            </a:r>
          </a:p>
        </p:txBody>
      </p:sp>
      <p:sp>
        <p:nvSpPr>
          <p:cNvPr id="3" name="Slide Number Placeholder 2">
            <a:extLst>
              <a:ext uri="{FF2B5EF4-FFF2-40B4-BE49-F238E27FC236}">
                <a16:creationId xmlns:a16="http://schemas.microsoft.com/office/drawing/2014/main" xmlns="" id="{B3DFCD9A-55A3-4C01-AC60-0E4506A714B3}"/>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xmlns="" val="2630163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themeOverride>
</file>

<file path=ppt/theme/themeOverride2.xml><?xml version="1.0" encoding="utf-8"?>
<a:themeOverride xmlns:a="http://schemas.openxmlformats.org/drawingml/2006/main">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themeOverride>
</file>

<file path=docProps/app.xml><?xml version="1.0" encoding="utf-8"?>
<Properties xmlns="http://schemas.openxmlformats.org/officeDocument/2006/extended-properties" xmlns:vt="http://schemas.openxmlformats.org/officeDocument/2006/docPropsVTypes">
  <Template/>
  <TotalTime>1195</TotalTime>
  <Words>931</Words>
  <Application>Microsoft Office PowerPoint</Application>
  <PresentationFormat>Προσαρμογή</PresentationFormat>
  <Paragraphs>165</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Slice</vt:lpstr>
      <vt:lpstr>Μεταβολή θερμοκρασιών Η/Υ βάσει φορτίου</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Μεταβολή θερμοκρασιών Η/Υ βάσει επιφόρτωσης</dc:title>
  <dc:creator>Agent Shot</dc:creator>
  <cp:lastModifiedBy>Νίκος</cp:lastModifiedBy>
  <cp:revision>182</cp:revision>
  <dcterms:created xsi:type="dcterms:W3CDTF">2020-04-10T10:11:50Z</dcterms:created>
  <dcterms:modified xsi:type="dcterms:W3CDTF">2020-05-09T06:55:38Z</dcterms:modified>
</cp:coreProperties>
</file>